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261" r:id="rId3"/>
    <p:sldId id="336" r:id="rId4"/>
    <p:sldId id="318" r:id="rId5"/>
    <p:sldId id="315" r:id="rId6"/>
    <p:sldId id="265" r:id="rId7"/>
    <p:sldId id="266" r:id="rId8"/>
    <p:sldId id="262" r:id="rId9"/>
    <p:sldId id="259" r:id="rId10"/>
    <p:sldId id="299" r:id="rId11"/>
    <p:sldId id="270" r:id="rId12"/>
    <p:sldId id="269" r:id="rId13"/>
    <p:sldId id="268" r:id="rId14"/>
    <p:sldId id="329" r:id="rId15"/>
    <p:sldId id="264" r:id="rId16"/>
    <p:sldId id="272" r:id="rId17"/>
    <p:sldId id="273" r:id="rId18"/>
    <p:sldId id="276" r:id="rId19"/>
    <p:sldId id="312" r:id="rId20"/>
    <p:sldId id="277" r:id="rId21"/>
    <p:sldId id="314" r:id="rId22"/>
    <p:sldId id="284" r:id="rId23"/>
    <p:sldId id="305" r:id="rId24"/>
    <p:sldId id="263" r:id="rId25"/>
    <p:sldId id="307" r:id="rId26"/>
    <p:sldId id="324" r:id="rId27"/>
    <p:sldId id="308" r:id="rId28"/>
    <p:sldId id="331" r:id="rId29"/>
    <p:sldId id="334" r:id="rId30"/>
    <p:sldId id="322" r:id="rId31"/>
    <p:sldId id="335" r:id="rId32"/>
    <p:sldId id="320" r:id="rId33"/>
    <p:sldId id="321" r:id="rId34"/>
    <p:sldId id="332" r:id="rId35"/>
    <p:sldId id="316" r:id="rId36"/>
    <p:sldId id="311" r:id="rId37"/>
    <p:sldId id="285" r:id="rId38"/>
    <p:sldId id="287" r:id="rId39"/>
    <p:sldId id="293" r:id="rId40"/>
    <p:sldId id="294" r:id="rId41"/>
    <p:sldId id="326" r:id="rId42"/>
    <p:sldId id="327" r:id="rId43"/>
    <p:sldId id="337" r:id="rId44"/>
    <p:sldId id="286" r:id="rId45"/>
    <p:sldId id="295" r:id="rId46"/>
    <p:sldId id="297" r:id="rId47"/>
    <p:sldId id="333" r:id="rId48"/>
    <p:sldId id="288" r:id="rId49"/>
    <p:sldId id="328" r:id="rId50"/>
    <p:sldId id="330" r:id="rId51"/>
    <p:sldId id="32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17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4" autoAdjust="0"/>
    <p:restoredTop sz="74508" autoAdjust="0"/>
  </p:normalViewPr>
  <p:slideViewPr>
    <p:cSldViewPr snapToGrid="0">
      <p:cViewPr varScale="1">
        <p:scale>
          <a:sx n="77" d="100"/>
          <a:sy n="77" d="100"/>
        </p:scale>
        <p:origin x="619" y="7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A1E347-8E4C-4B98-8E7C-38887BB05541}"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SG"/>
        </a:p>
      </dgm:t>
    </dgm:pt>
    <dgm:pt modelId="{65CD0EBC-7CA2-4EDC-B6C9-38750A35759C}">
      <dgm:prSet phldrT="[Text]"/>
      <dgm:spPr/>
      <dgm:t>
        <a:bodyPr/>
        <a:lstStyle/>
        <a:p>
          <a:r>
            <a:rPr lang="en-US" dirty="0">
              <a:latin typeface="+mn-lt"/>
              <a:ea typeface="Cambria Math" panose="02040503050406030204" pitchFamily="18" charset="0"/>
            </a:rPr>
            <a:t>Motivation and Goal</a:t>
          </a:r>
          <a:endParaRPr lang="en-SG" dirty="0">
            <a:latin typeface="+mn-lt"/>
            <a:ea typeface="Cambria Math" panose="02040503050406030204" pitchFamily="18" charset="0"/>
          </a:endParaRPr>
        </a:p>
      </dgm:t>
    </dgm:pt>
    <dgm:pt modelId="{85D0B0F3-9C18-4584-B766-B5F6EA5B461D}" type="parTrans" cxnId="{D3558704-7EDE-4F75-9B3E-35F791F2079A}">
      <dgm:prSet/>
      <dgm:spPr/>
      <dgm:t>
        <a:bodyPr/>
        <a:lstStyle/>
        <a:p>
          <a:endParaRPr lang="en-SG"/>
        </a:p>
      </dgm:t>
    </dgm:pt>
    <dgm:pt modelId="{BC1B06C0-0F89-4D8C-AC7E-B5D54A2135AF}" type="sibTrans" cxnId="{D3558704-7EDE-4F75-9B3E-35F791F2079A}">
      <dgm:prSet/>
      <dgm:spPr/>
      <dgm:t>
        <a:bodyPr/>
        <a:lstStyle/>
        <a:p>
          <a:endParaRPr lang="en-SG"/>
        </a:p>
      </dgm:t>
    </dgm:pt>
    <dgm:pt modelId="{04186B92-6606-4216-BDD5-50A71FB59A42}">
      <dgm:prSet phldrT="[Text]"/>
      <dgm:spPr/>
      <dgm:t>
        <a:bodyPr/>
        <a:lstStyle/>
        <a:p>
          <a:r>
            <a:rPr lang="en-US" dirty="0"/>
            <a:t>Definitions</a:t>
          </a:r>
          <a:endParaRPr lang="en-SG" dirty="0"/>
        </a:p>
      </dgm:t>
    </dgm:pt>
    <dgm:pt modelId="{0DB37D48-63BF-4F10-92C6-5A8D57FDF93B}" type="parTrans" cxnId="{12BE1FCE-09E4-4662-9295-0F5B62474420}">
      <dgm:prSet/>
      <dgm:spPr/>
      <dgm:t>
        <a:bodyPr/>
        <a:lstStyle/>
        <a:p>
          <a:endParaRPr lang="en-SG"/>
        </a:p>
      </dgm:t>
    </dgm:pt>
    <dgm:pt modelId="{9E988333-BA7F-4482-BA1C-BEDAF82714FD}" type="sibTrans" cxnId="{12BE1FCE-09E4-4662-9295-0F5B62474420}">
      <dgm:prSet/>
      <dgm:spPr/>
      <dgm:t>
        <a:bodyPr/>
        <a:lstStyle/>
        <a:p>
          <a:endParaRPr lang="en-SG"/>
        </a:p>
      </dgm:t>
    </dgm:pt>
    <dgm:pt modelId="{CAE1AB43-19D2-40DE-9597-1835856B0D51}">
      <dgm:prSet phldrT="[Text]"/>
      <dgm:spPr/>
      <dgm:t>
        <a:bodyPr/>
        <a:lstStyle/>
        <a:p>
          <a:r>
            <a:rPr lang="en-US" dirty="0"/>
            <a:t>Literature Review</a:t>
          </a:r>
          <a:endParaRPr lang="en-SG" dirty="0"/>
        </a:p>
      </dgm:t>
    </dgm:pt>
    <dgm:pt modelId="{C16829C1-B88F-4B88-943B-E156A105547C}" type="parTrans" cxnId="{4C038231-4FC7-43D1-A04B-7652A43CFBBE}">
      <dgm:prSet/>
      <dgm:spPr/>
      <dgm:t>
        <a:bodyPr/>
        <a:lstStyle/>
        <a:p>
          <a:endParaRPr lang="en-SG"/>
        </a:p>
      </dgm:t>
    </dgm:pt>
    <dgm:pt modelId="{65E80995-74F5-4F74-9CB5-6E2127413D8C}" type="sibTrans" cxnId="{4C038231-4FC7-43D1-A04B-7652A43CFBBE}">
      <dgm:prSet/>
      <dgm:spPr/>
      <dgm:t>
        <a:bodyPr/>
        <a:lstStyle/>
        <a:p>
          <a:endParaRPr lang="en-SG"/>
        </a:p>
      </dgm:t>
    </dgm:pt>
    <dgm:pt modelId="{524EA0B7-DB30-4140-9DED-5F40C55314AF}">
      <dgm:prSet phldrT="[Text]"/>
      <dgm:spPr/>
      <dgm:t>
        <a:bodyPr/>
        <a:lstStyle/>
        <a:p>
          <a:r>
            <a:rPr lang="en-US" dirty="0"/>
            <a:t>Principal Flow Algorithm</a:t>
          </a:r>
          <a:endParaRPr lang="en-SG" dirty="0"/>
        </a:p>
      </dgm:t>
    </dgm:pt>
    <dgm:pt modelId="{CDE622F2-AD50-404C-A82C-356DB619868F}" type="parTrans" cxnId="{FB97A338-505F-4FC1-82CB-5EDB77702254}">
      <dgm:prSet/>
      <dgm:spPr/>
      <dgm:t>
        <a:bodyPr/>
        <a:lstStyle/>
        <a:p>
          <a:endParaRPr lang="en-SG"/>
        </a:p>
      </dgm:t>
    </dgm:pt>
    <dgm:pt modelId="{D3D2D8AB-6F17-4997-B0CF-AA496BE662EE}" type="sibTrans" cxnId="{FB97A338-505F-4FC1-82CB-5EDB77702254}">
      <dgm:prSet/>
      <dgm:spPr/>
      <dgm:t>
        <a:bodyPr/>
        <a:lstStyle/>
        <a:p>
          <a:endParaRPr lang="en-SG"/>
        </a:p>
      </dgm:t>
    </dgm:pt>
    <dgm:pt modelId="{C6B880A5-78D4-4738-A52A-A1291F98F117}">
      <dgm:prSet phldrT="[Text]"/>
      <dgm:spPr/>
      <dgm:t>
        <a:bodyPr/>
        <a:lstStyle/>
        <a:p>
          <a:r>
            <a:rPr lang="en-US" dirty="0"/>
            <a:t>Results</a:t>
          </a:r>
          <a:endParaRPr lang="en-SG" dirty="0"/>
        </a:p>
      </dgm:t>
    </dgm:pt>
    <dgm:pt modelId="{B537398D-9CC4-41FF-8A61-B49444FE0D8A}" type="parTrans" cxnId="{0985C70E-0459-4C4C-8E82-5212F5FDEF0C}">
      <dgm:prSet/>
      <dgm:spPr/>
      <dgm:t>
        <a:bodyPr/>
        <a:lstStyle/>
        <a:p>
          <a:endParaRPr lang="en-SG"/>
        </a:p>
      </dgm:t>
    </dgm:pt>
    <dgm:pt modelId="{78F385EC-9470-4718-A4F2-AFB9EEB43ACA}" type="sibTrans" cxnId="{0985C70E-0459-4C4C-8E82-5212F5FDEF0C}">
      <dgm:prSet/>
      <dgm:spPr/>
      <dgm:t>
        <a:bodyPr/>
        <a:lstStyle/>
        <a:p>
          <a:endParaRPr lang="en-SG"/>
        </a:p>
      </dgm:t>
    </dgm:pt>
    <dgm:pt modelId="{EDB92A19-037C-4F03-8983-745A5D6BCE88}">
      <dgm:prSet phldrT="[Text]"/>
      <dgm:spPr/>
      <dgm:t>
        <a:bodyPr/>
        <a:lstStyle/>
        <a:p>
          <a:r>
            <a:rPr lang="en-US" dirty="0"/>
            <a:t>Future Work</a:t>
          </a:r>
          <a:endParaRPr lang="en-SG" dirty="0"/>
        </a:p>
      </dgm:t>
    </dgm:pt>
    <dgm:pt modelId="{96195A5E-745C-4B0F-A369-261028C43A43}" type="parTrans" cxnId="{31049B93-4C57-41A3-98DF-EACB1926E54D}">
      <dgm:prSet/>
      <dgm:spPr/>
      <dgm:t>
        <a:bodyPr/>
        <a:lstStyle/>
        <a:p>
          <a:endParaRPr lang="en-SG"/>
        </a:p>
      </dgm:t>
    </dgm:pt>
    <dgm:pt modelId="{45F0A969-6624-4A5D-9333-E822AC884CDB}" type="sibTrans" cxnId="{31049B93-4C57-41A3-98DF-EACB1926E54D}">
      <dgm:prSet/>
      <dgm:spPr/>
      <dgm:t>
        <a:bodyPr/>
        <a:lstStyle/>
        <a:p>
          <a:endParaRPr lang="en-SG"/>
        </a:p>
      </dgm:t>
    </dgm:pt>
    <dgm:pt modelId="{EE017FB1-5812-4DDE-8F89-7E31B02B472E}" type="pres">
      <dgm:prSet presAssocID="{EFA1E347-8E4C-4B98-8E7C-38887BB05541}" presName="Name0" presStyleCnt="0">
        <dgm:presLayoutVars>
          <dgm:dir/>
          <dgm:resizeHandles val="exact"/>
        </dgm:presLayoutVars>
      </dgm:prSet>
      <dgm:spPr/>
    </dgm:pt>
    <dgm:pt modelId="{6D3E6B3D-E7FA-43E0-A140-3BF6FF0F195F}" type="pres">
      <dgm:prSet presAssocID="{65CD0EBC-7CA2-4EDC-B6C9-38750A35759C}" presName="parTxOnly" presStyleLbl="node1" presStyleIdx="0" presStyleCnt="6">
        <dgm:presLayoutVars>
          <dgm:bulletEnabled val="1"/>
        </dgm:presLayoutVars>
      </dgm:prSet>
      <dgm:spPr/>
    </dgm:pt>
    <dgm:pt modelId="{E8572D4C-37DB-47C9-A0F3-210AC8BE238C}" type="pres">
      <dgm:prSet presAssocID="{BC1B06C0-0F89-4D8C-AC7E-B5D54A2135AF}" presName="parSpace" presStyleCnt="0"/>
      <dgm:spPr/>
    </dgm:pt>
    <dgm:pt modelId="{860F46B3-0E91-4BFB-B2E6-A718A79B933D}" type="pres">
      <dgm:prSet presAssocID="{04186B92-6606-4216-BDD5-50A71FB59A42}" presName="parTxOnly" presStyleLbl="node1" presStyleIdx="1" presStyleCnt="6">
        <dgm:presLayoutVars>
          <dgm:bulletEnabled val="1"/>
        </dgm:presLayoutVars>
      </dgm:prSet>
      <dgm:spPr/>
    </dgm:pt>
    <dgm:pt modelId="{8DE7FAFF-141F-46D8-898A-08E1C6C65149}" type="pres">
      <dgm:prSet presAssocID="{9E988333-BA7F-4482-BA1C-BEDAF82714FD}" presName="parSpace" presStyleCnt="0"/>
      <dgm:spPr/>
    </dgm:pt>
    <dgm:pt modelId="{391611A7-1DBC-494C-8A0A-12EA8863A640}" type="pres">
      <dgm:prSet presAssocID="{CAE1AB43-19D2-40DE-9597-1835856B0D51}" presName="parTxOnly" presStyleLbl="node1" presStyleIdx="2" presStyleCnt="6">
        <dgm:presLayoutVars>
          <dgm:bulletEnabled val="1"/>
        </dgm:presLayoutVars>
      </dgm:prSet>
      <dgm:spPr/>
    </dgm:pt>
    <dgm:pt modelId="{4236882F-AB02-4644-B262-6AE4B1C2196C}" type="pres">
      <dgm:prSet presAssocID="{65E80995-74F5-4F74-9CB5-6E2127413D8C}" presName="parSpace" presStyleCnt="0"/>
      <dgm:spPr/>
    </dgm:pt>
    <dgm:pt modelId="{3C4F8540-B164-4CE5-846E-B7AC52932B61}" type="pres">
      <dgm:prSet presAssocID="{524EA0B7-DB30-4140-9DED-5F40C55314AF}" presName="parTxOnly" presStyleLbl="node1" presStyleIdx="3" presStyleCnt="6">
        <dgm:presLayoutVars>
          <dgm:bulletEnabled val="1"/>
        </dgm:presLayoutVars>
      </dgm:prSet>
      <dgm:spPr/>
    </dgm:pt>
    <dgm:pt modelId="{CBBE0D0E-D0CE-455E-BEC7-D79E166F6925}" type="pres">
      <dgm:prSet presAssocID="{D3D2D8AB-6F17-4997-B0CF-AA496BE662EE}" presName="parSpace" presStyleCnt="0"/>
      <dgm:spPr/>
    </dgm:pt>
    <dgm:pt modelId="{E4131F22-2F30-40BC-8DBE-E8C20B2B00F2}" type="pres">
      <dgm:prSet presAssocID="{C6B880A5-78D4-4738-A52A-A1291F98F117}" presName="parTxOnly" presStyleLbl="node1" presStyleIdx="4" presStyleCnt="6">
        <dgm:presLayoutVars>
          <dgm:bulletEnabled val="1"/>
        </dgm:presLayoutVars>
      </dgm:prSet>
      <dgm:spPr/>
    </dgm:pt>
    <dgm:pt modelId="{6CAF3BBB-ED95-4948-BB86-2B4158533556}" type="pres">
      <dgm:prSet presAssocID="{78F385EC-9470-4718-A4F2-AFB9EEB43ACA}" presName="parSpace" presStyleCnt="0"/>
      <dgm:spPr/>
    </dgm:pt>
    <dgm:pt modelId="{9062E182-69BE-465D-AA38-BCB836A2E99A}" type="pres">
      <dgm:prSet presAssocID="{EDB92A19-037C-4F03-8983-745A5D6BCE88}" presName="parTxOnly" presStyleLbl="node1" presStyleIdx="5" presStyleCnt="6">
        <dgm:presLayoutVars>
          <dgm:bulletEnabled val="1"/>
        </dgm:presLayoutVars>
      </dgm:prSet>
      <dgm:spPr/>
    </dgm:pt>
  </dgm:ptLst>
  <dgm:cxnLst>
    <dgm:cxn modelId="{D3558704-7EDE-4F75-9B3E-35F791F2079A}" srcId="{EFA1E347-8E4C-4B98-8E7C-38887BB05541}" destId="{65CD0EBC-7CA2-4EDC-B6C9-38750A35759C}" srcOrd="0" destOrd="0" parTransId="{85D0B0F3-9C18-4584-B766-B5F6EA5B461D}" sibTransId="{BC1B06C0-0F89-4D8C-AC7E-B5D54A2135AF}"/>
    <dgm:cxn modelId="{0985C70E-0459-4C4C-8E82-5212F5FDEF0C}" srcId="{EFA1E347-8E4C-4B98-8E7C-38887BB05541}" destId="{C6B880A5-78D4-4738-A52A-A1291F98F117}" srcOrd="4" destOrd="0" parTransId="{B537398D-9CC4-41FF-8A61-B49444FE0D8A}" sibTransId="{78F385EC-9470-4718-A4F2-AFB9EEB43ACA}"/>
    <dgm:cxn modelId="{4C038231-4FC7-43D1-A04B-7652A43CFBBE}" srcId="{EFA1E347-8E4C-4B98-8E7C-38887BB05541}" destId="{CAE1AB43-19D2-40DE-9597-1835856B0D51}" srcOrd="2" destOrd="0" parTransId="{C16829C1-B88F-4B88-943B-E156A105547C}" sibTransId="{65E80995-74F5-4F74-9CB5-6E2127413D8C}"/>
    <dgm:cxn modelId="{FB97A338-505F-4FC1-82CB-5EDB77702254}" srcId="{EFA1E347-8E4C-4B98-8E7C-38887BB05541}" destId="{524EA0B7-DB30-4140-9DED-5F40C55314AF}" srcOrd="3" destOrd="0" parTransId="{CDE622F2-AD50-404C-A82C-356DB619868F}" sibTransId="{D3D2D8AB-6F17-4997-B0CF-AA496BE662EE}"/>
    <dgm:cxn modelId="{B51DC542-0E1D-4CB4-81D1-A5FBF14FE497}" type="presOf" srcId="{EFA1E347-8E4C-4B98-8E7C-38887BB05541}" destId="{EE017FB1-5812-4DDE-8F89-7E31B02B472E}" srcOrd="0" destOrd="0" presId="urn:microsoft.com/office/officeart/2005/8/layout/hChevron3"/>
    <dgm:cxn modelId="{55DE6C58-6628-489B-802F-8C22A8D1028E}" type="presOf" srcId="{C6B880A5-78D4-4738-A52A-A1291F98F117}" destId="{E4131F22-2F30-40BC-8DBE-E8C20B2B00F2}" srcOrd="0" destOrd="0" presId="urn:microsoft.com/office/officeart/2005/8/layout/hChevron3"/>
    <dgm:cxn modelId="{073C3884-B3A5-4D0A-AEDE-D3CE6E26A9DF}" type="presOf" srcId="{CAE1AB43-19D2-40DE-9597-1835856B0D51}" destId="{391611A7-1DBC-494C-8A0A-12EA8863A640}" srcOrd="0" destOrd="0" presId="urn:microsoft.com/office/officeart/2005/8/layout/hChevron3"/>
    <dgm:cxn modelId="{EBBCCF8C-2FDA-485A-B01F-B759FB5BAA0F}" type="presOf" srcId="{04186B92-6606-4216-BDD5-50A71FB59A42}" destId="{860F46B3-0E91-4BFB-B2E6-A718A79B933D}" srcOrd="0" destOrd="0" presId="urn:microsoft.com/office/officeart/2005/8/layout/hChevron3"/>
    <dgm:cxn modelId="{31049B93-4C57-41A3-98DF-EACB1926E54D}" srcId="{EFA1E347-8E4C-4B98-8E7C-38887BB05541}" destId="{EDB92A19-037C-4F03-8983-745A5D6BCE88}" srcOrd="5" destOrd="0" parTransId="{96195A5E-745C-4B0F-A369-261028C43A43}" sibTransId="{45F0A969-6624-4A5D-9333-E822AC884CDB}"/>
    <dgm:cxn modelId="{12BE1FCE-09E4-4662-9295-0F5B62474420}" srcId="{EFA1E347-8E4C-4B98-8E7C-38887BB05541}" destId="{04186B92-6606-4216-BDD5-50A71FB59A42}" srcOrd="1" destOrd="0" parTransId="{0DB37D48-63BF-4F10-92C6-5A8D57FDF93B}" sibTransId="{9E988333-BA7F-4482-BA1C-BEDAF82714FD}"/>
    <dgm:cxn modelId="{DA62E1D0-6226-4E86-AC18-0C82F6106182}" type="presOf" srcId="{65CD0EBC-7CA2-4EDC-B6C9-38750A35759C}" destId="{6D3E6B3D-E7FA-43E0-A140-3BF6FF0F195F}" srcOrd="0" destOrd="0" presId="urn:microsoft.com/office/officeart/2005/8/layout/hChevron3"/>
    <dgm:cxn modelId="{62E322DE-4C1E-485B-B334-C858A12CB27F}" type="presOf" srcId="{EDB92A19-037C-4F03-8983-745A5D6BCE88}" destId="{9062E182-69BE-465D-AA38-BCB836A2E99A}" srcOrd="0" destOrd="0" presId="urn:microsoft.com/office/officeart/2005/8/layout/hChevron3"/>
    <dgm:cxn modelId="{9B5D7BED-A8B5-4350-B129-FBC6A068F669}" type="presOf" srcId="{524EA0B7-DB30-4140-9DED-5F40C55314AF}" destId="{3C4F8540-B164-4CE5-846E-B7AC52932B61}" srcOrd="0" destOrd="0" presId="urn:microsoft.com/office/officeart/2005/8/layout/hChevron3"/>
    <dgm:cxn modelId="{BFA66FD1-87C8-4F72-AE59-2FAD8A0CBCFA}" type="presParOf" srcId="{EE017FB1-5812-4DDE-8F89-7E31B02B472E}" destId="{6D3E6B3D-E7FA-43E0-A140-3BF6FF0F195F}" srcOrd="0" destOrd="0" presId="urn:microsoft.com/office/officeart/2005/8/layout/hChevron3"/>
    <dgm:cxn modelId="{5979B717-D54A-409B-9606-8FDB8743A27A}" type="presParOf" srcId="{EE017FB1-5812-4DDE-8F89-7E31B02B472E}" destId="{E8572D4C-37DB-47C9-A0F3-210AC8BE238C}" srcOrd="1" destOrd="0" presId="urn:microsoft.com/office/officeart/2005/8/layout/hChevron3"/>
    <dgm:cxn modelId="{A04D582E-D1F8-466B-8515-A0005769060E}" type="presParOf" srcId="{EE017FB1-5812-4DDE-8F89-7E31B02B472E}" destId="{860F46B3-0E91-4BFB-B2E6-A718A79B933D}" srcOrd="2" destOrd="0" presId="urn:microsoft.com/office/officeart/2005/8/layout/hChevron3"/>
    <dgm:cxn modelId="{211B59CE-6842-4DAA-BA3F-82603CE2674A}" type="presParOf" srcId="{EE017FB1-5812-4DDE-8F89-7E31B02B472E}" destId="{8DE7FAFF-141F-46D8-898A-08E1C6C65149}" srcOrd="3" destOrd="0" presId="urn:microsoft.com/office/officeart/2005/8/layout/hChevron3"/>
    <dgm:cxn modelId="{D9568AF6-75AD-4032-81BF-C416C92FEC0C}" type="presParOf" srcId="{EE017FB1-5812-4DDE-8F89-7E31B02B472E}" destId="{391611A7-1DBC-494C-8A0A-12EA8863A640}" srcOrd="4" destOrd="0" presId="urn:microsoft.com/office/officeart/2005/8/layout/hChevron3"/>
    <dgm:cxn modelId="{462F1FF6-2047-4102-A196-ADDC6494D147}" type="presParOf" srcId="{EE017FB1-5812-4DDE-8F89-7E31B02B472E}" destId="{4236882F-AB02-4644-B262-6AE4B1C2196C}" srcOrd="5" destOrd="0" presId="urn:microsoft.com/office/officeart/2005/8/layout/hChevron3"/>
    <dgm:cxn modelId="{62559239-4273-4AB1-BFE2-85E2413BBA13}" type="presParOf" srcId="{EE017FB1-5812-4DDE-8F89-7E31B02B472E}" destId="{3C4F8540-B164-4CE5-846E-B7AC52932B61}" srcOrd="6" destOrd="0" presId="urn:microsoft.com/office/officeart/2005/8/layout/hChevron3"/>
    <dgm:cxn modelId="{9E085035-1414-4E10-9B4A-DAC21A33B55F}" type="presParOf" srcId="{EE017FB1-5812-4DDE-8F89-7E31B02B472E}" destId="{CBBE0D0E-D0CE-455E-BEC7-D79E166F6925}" srcOrd="7" destOrd="0" presId="urn:microsoft.com/office/officeart/2005/8/layout/hChevron3"/>
    <dgm:cxn modelId="{CD15AD16-68F1-4A16-9E2F-3E0D3659D11A}" type="presParOf" srcId="{EE017FB1-5812-4DDE-8F89-7E31B02B472E}" destId="{E4131F22-2F30-40BC-8DBE-E8C20B2B00F2}" srcOrd="8" destOrd="0" presId="urn:microsoft.com/office/officeart/2005/8/layout/hChevron3"/>
    <dgm:cxn modelId="{73D99629-B229-4FA1-AA8C-D2A587E60DB6}" type="presParOf" srcId="{EE017FB1-5812-4DDE-8F89-7E31B02B472E}" destId="{6CAF3BBB-ED95-4948-BB86-2B4158533556}" srcOrd="9" destOrd="0" presId="urn:microsoft.com/office/officeart/2005/8/layout/hChevron3"/>
    <dgm:cxn modelId="{2F77763A-BF4F-4146-B156-62EC8C2B8D73}" type="presParOf" srcId="{EE017FB1-5812-4DDE-8F89-7E31B02B472E}" destId="{9062E182-69BE-465D-AA38-BCB836A2E99A}"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FA1E347-8E4C-4B98-8E7C-38887BB05541}"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SG"/>
        </a:p>
      </dgm:t>
    </dgm:pt>
    <dgm:pt modelId="{65CD0EBC-7CA2-4EDC-B6C9-38750A35759C}">
      <dgm:prSet phldrT="[Text]"/>
      <dgm:spPr/>
      <dgm:t>
        <a:bodyPr/>
        <a:lstStyle/>
        <a:p>
          <a:r>
            <a:rPr lang="en-US" dirty="0">
              <a:latin typeface="+mn-lt"/>
              <a:ea typeface="Cambria Math" panose="02040503050406030204" pitchFamily="18" charset="0"/>
            </a:rPr>
            <a:t>Motivation and Goal</a:t>
          </a:r>
          <a:endParaRPr lang="en-SG" dirty="0">
            <a:latin typeface="+mn-lt"/>
            <a:ea typeface="Cambria Math" panose="02040503050406030204" pitchFamily="18" charset="0"/>
          </a:endParaRPr>
        </a:p>
      </dgm:t>
    </dgm:pt>
    <dgm:pt modelId="{85D0B0F3-9C18-4584-B766-B5F6EA5B461D}" type="parTrans" cxnId="{D3558704-7EDE-4F75-9B3E-35F791F2079A}">
      <dgm:prSet/>
      <dgm:spPr/>
      <dgm:t>
        <a:bodyPr/>
        <a:lstStyle/>
        <a:p>
          <a:endParaRPr lang="en-SG"/>
        </a:p>
      </dgm:t>
    </dgm:pt>
    <dgm:pt modelId="{BC1B06C0-0F89-4D8C-AC7E-B5D54A2135AF}" type="sibTrans" cxnId="{D3558704-7EDE-4F75-9B3E-35F791F2079A}">
      <dgm:prSet/>
      <dgm:spPr/>
      <dgm:t>
        <a:bodyPr/>
        <a:lstStyle/>
        <a:p>
          <a:endParaRPr lang="en-SG"/>
        </a:p>
      </dgm:t>
    </dgm:pt>
    <dgm:pt modelId="{04186B92-6606-4216-BDD5-50A71FB59A42}">
      <dgm:prSet phldrT="[Text]"/>
      <dgm:spPr/>
      <dgm:t>
        <a:bodyPr/>
        <a:lstStyle/>
        <a:p>
          <a:r>
            <a:rPr lang="en-US" dirty="0"/>
            <a:t>Definitions</a:t>
          </a:r>
          <a:endParaRPr lang="en-SG" dirty="0"/>
        </a:p>
      </dgm:t>
    </dgm:pt>
    <dgm:pt modelId="{0DB37D48-63BF-4F10-92C6-5A8D57FDF93B}" type="parTrans" cxnId="{12BE1FCE-09E4-4662-9295-0F5B62474420}">
      <dgm:prSet/>
      <dgm:spPr/>
      <dgm:t>
        <a:bodyPr/>
        <a:lstStyle/>
        <a:p>
          <a:endParaRPr lang="en-SG"/>
        </a:p>
      </dgm:t>
    </dgm:pt>
    <dgm:pt modelId="{9E988333-BA7F-4482-BA1C-BEDAF82714FD}" type="sibTrans" cxnId="{12BE1FCE-09E4-4662-9295-0F5B62474420}">
      <dgm:prSet/>
      <dgm:spPr/>
      <dgm:t>
        <a:bodyPr/>
        <a:lstStyle/>
        <a:p>
          <a:endParaRPr lang="en-SG"/>
        </a:p>
      </dgm:t>
    </dgm:pt>
    <dgm:pt modelId="{CAE1AB43-19D2-40DE-9597-1835856B0D51}">
      <dgm:prSet phldrT="[Text]"/>
      <dgm:spPr/>
      <dgm:t>
        <a:bodyPr/>
        <a:lstStyle/>
        <a:p>
          <a:r>
            <a:rPr lang="en-US" dirty="0"/>
            <a:t>Literature Review</a:t>
          </a:r>
          <a:endParaRPr lang="en-SG" dirty="0"/>
        </a:p>
      </dgm:t>
    </dgm:pt>
    <dgm:pt modelId="{C16829C1-B88F-4B88-943B-E156A105547C}" type="parTrans" cxnId="{4C038231-4FC7-43D1-A04B-7652A43CFBBE}">
      <dgm:prSet/>
      <dgm:spPr/>
      <dgm:t>
        <a:bodyPr/>
        <a:lstStyle/>
        <a:p>
          <a:endParaRPr lang="en-SG"/>
        </a:p>
      </dgm:t>
    </dgm:pt>
    <dgm:pt modelId="{65E80995-74F5-4F74-9CB5-6E2127413D8C}" type="sibTrans" cxnId="{4C038231-4FC7-43D1-A04B-7652A43CFBBE}">
      <dgm:prSet/>
      <dgm:spPr/>
      <dgm:t>
        <a:bodyPr/>
        <a:lstStyle/>
        <a:p>
          <a:endParaRPr lang="en-SG"/>
        </a:p>
      </dgm:t>
    </dgm:pt>
    <dgm:pt modelId="{524EA0B7-DB30-4140-9DED-5F40C55314AF}">
      <dgm:prSet phldrT="[Text]"/>
      <dgm:spPr/>
      <dgm:t>
        <a:bodyPr/>
        <a:lstStyle/>
        <a:p>
          <a:r>
            <a:rPr lang="en-US" dirty="0"/>
            <a:t>Principal Flow Algorithm</a:t>
          </a:r>
          <a:endParaRPr lang="en-SG" dirty="0"/>
        </a:p>
      </dgm:t>
    </dgm:pt>
    <dgm:pt modelId="{CDE622F2-AD50-404C-A82C-356DB619868F}" type="parTrans" cxnId="{FB97A338-505F-4FC1-82CB-5EDB77702254}">
      <dgm:prSet/>
      <dgm:spPr/>
      <dgm:t>
        <a:bodyPr/>
        <a:lstStyle/>
        <a:p>
          <a:endParaRPr lang="en-SG"/>
        </a:p>
      </dgm:t>
    </dgm:pt>
    <dgm:pt modelId="{D3D2D8AB-6F17-4997-B0CF-AA496BE662EE}" type="sibTrans" cxnId="{FB97A338-505F-4FC1-82CB-5EDB77702254}">
      <dgm:prSet/>
      <dgm:spPr/>
      <dgm:t>
        <a:bodyPr/>
        <a:lstStyle/>
        <a:p>
          <a:endParaRPr lang="en-SG"/>
        </a:p>
      </dgm:t>
    </dgm:pt>
    <dgm:pt modelId="{C6B880A5-78D4-4738-A52A-A1291F98F117}">
      <dgm:prSet phldrT="[Text]"/>
      <dgm:spPr/>
      <dgm:t>
        <a:bodyPr/>
        <a:lstStyle/>
        <a:p>
          <a:r>
            <a:rPr lang="en-US" dirty="0"/>
            <a:t>Results</a:t>
          </a:r>
          <a:endParaRPr lang="en-SG" dirty="0"/>
        </a:p>
      </dgm:t>
    </dgm:pt>
    <dgm:pt modelId="{B537398D-9CC4-41FF-8A61-B49444FE0D8A}" type="parTrans" cxnId="{0985C70E-0459-4C4C-8E82-5212F5FDEF0C}">
      <dgm:prSet/>
      <dgm:spPr/>
      <dgm:t>
        <a:bodyPr/>
        <a:lstStyle/>
        <a:p>
          <a:endParaRPr lang="en-SG"/>
        </a:p>
      </dgm:t>
    </dgm:pt>
    <dgm:pt modelId="{78F385EC-9470-4718-A4F2-AFB9EEB43ACA}" type="sibTrans" cxnId="{0985C70E-0459-4C4C-8E82-5212F5FDEF0C}">
      <dgm:prSet/>
      <dgm:spPr/>
      <dgm:t>
        <a:bodyPr/>
        <a:lstStyle/>
        <a:p>
          <a:endParaRPr lang="en-SG"/>
        </a:p>
      </dgm:t>
    </dgm:pt>
    <dgm:pt modelId="{EDB92A19-037C-4F03-8983-745A5D6BCE88}">
      <dgm:prSet phldrT="[Text]"/>
      <dgm:spPr/>
      <dgm:t>
        <a:bodyPr/>
        <a:lstStyle/>
        <a:p>
          <a:r>
            <a:rPr lang="en-US" dirty="0"/>
            <a:t>Future Work</a:t>
          </a:r>
          <a:endParaRPr lang="en-SG" dirty="0"/>
        </a:p>
      </dgm:t>
    </dgm:pt>
    <dgm:pt modelId="{96195A5E-745C-4B0F-A369-261028C43A43}" type="parTrans" cxnId="{31049B93-4C57-41A3-98DF-EACB1926E54D}">
      <dgm:prSet/>
      <dgm:spPr/>
      <dgm:t>
        <a:bodyPr/>
        <a:lstStyle/>
        <a:p>
          <a:endParaRPr lang="en-SG"/>
        </a:p>
      </dgm:t>
    </dgm:pt>
    <dgm:pt modelId="{45F0A969-6624-4A5D-9333-E822AC884CDB}" type="sibTrans" cxnId="{31049B93-4C57-41A3-98DF-EACB1926E54D}">
      <dgm:prSet/>
      <dgm:spPr/>
      <dgm:t>
        <a:bodyPr/>
        <a:lstStyle/>
        <a:p>
          <a:endParaRPr lang="en-SG"/>
        </a:p>
      </dgm:t>
    </dgm:pt>
    <dgm:pt modelId="{EE017FB1-5812-4DDE-8F89-7E31B02B472E}" type="pres">
      <dgm:prSet presAssocID="{EFA1E347-8E4C-4B98-8E7C-38887BB05541}" presName="Name0" presStyleCnt="0">
        <dgm:presLayoutVars>
          <dgm:dir/>
          <dgm:resizeHandles val="exact"/>
        </dgm:presLayoutVars>
      </dgm:prSet>
      <dgm:spPr/>
    </dgm:pt>
    <dgm:pt modelId="{6D3E6B3D-E7FA-43E0-A140-3BF6FF0F195F}" type="pres">
      <dgm:prSet presAssocID="{65CD0EBC-7CA2-4EDC-B6C9-38750A35759C}" presName="parTxOnly" presStyleLbl="node1" presStyleIdx="0" presStyleCnt="6">
        <dgm:presLayoutVars>
          <dgm:bulletEnabled val="1"/>
        </dgm:presLayoutVars>
      </dgm:prSet>
      <dgm:spPr/>
    </dgm:pt>
    <dgm:pt modelId="{E8572D4C-37DB-47C9-A0F3-210AC8BE238C}" type="pres">
      <dgm:prSet presAssocID="{BC1B06C0-0F89-4D8C-AC7E-B5D54A2135AF}" presName="parSpace" presStyleCnt="0"/>
      <dgm:spPr/>
    </dgm:pt>
    <dgm:pt modelId="{860F46B3-0E91-4BFB-B2E6-A718A79B933D}" type="pres">
      <dgm:prSet presAssocID="{04186B92-6606-4216-BDD5-50A71FB59A42}" presName="parTxOnly" presStyleLbl="node1" presStyleIdx="1" presStyleCnt="6">
        <dgm:presLayoutVars>
          <dgm:bulletEnabled val="1"/>
        </dgm:presLayoutVars>
      </dgm:prSet>
      <dgm:spPr/>
    </dgm:pt>
    <dgm:pt modelId="{8DE7FAFF-141F-46D8-898A-08E1C6C65149}" type="pres">
      <dgm:prSet presAssocID="{9E988333-BA7F-4482-BA1C-BEDAF82714FD}" presName="parSpace" presStyleCnt="0"/>
      <dgm:spPr/>
    </dgm:pt>
    <dgm:pt modelId="{391611A7-1DBC-494C-8A0A-12EA8863A640}" type="pres">
      <dgm:prSet presAssocID="{CAE1AB43-19D2-40DE-9597-1835856B0D51}" presName="parTxOnly" presStyleLbl="node1" presStyleIdx="2" presStyleCnt="6">
        <dgm:presLayoutVars>
          <dgm:bulletEnabled val="1"/>
        </dgm:presLayoutVars>
      </dgm:prSet>
      <dgm:spPr/>
    </dgm:pt>
    <dgm:pt modelId="{4236882F-AB02-4644-B262-6AE4B1C2196C}" type="pres">
      <dgm:prSet presAssocID="{65E80995-74F5-4F74-9CB5-6E2127413D8C}" presName="parSpace" presStyleCnt="0"/>
      <dgm:spPr/>
    </dgm:pt>
    <dgm:pt modelId="{3C4F8540-B164-4CE5-846E-B7AC52932B61}" type="pres">
      <dgm:prSet presAssocID="{524EA0B7-DB30-4140-9DED-5F40C55314AF}" presName="parTxOnly" presStyleLbl="node1" presStyleIdx="3" presStyleCnt="6">
        <dgm:presLayoutVars>
          <dgm:bulletEnabled val="1"/>
        </dgm:presLayoutVars>
      </dgm:prSet>
      <dgm:spPr/>
    </dgm:pt>
    <dgm:pt modelId="{CBBE0D0E-D0CE-455E-BEC7-D79E166F6925}" type="pres">
      <dgm:prSet presAssocID="{D3D2D8AB-6F17-4997-B0CF-AA496BE662EE}" presName="parSpace" presStyleCnt="0"/>
      <dgm:spPr/>
    </dgm:pt>
    <dgm:pt modelId="{E4131F22-2F30-40BC-8DBE-E8C20B2B00F2}" type="pres">
      <dgm:prSet presAssocID="{C6B880A5-78D4-4738-A52A-A1291F98F117}" presName="parTxOnly" presStyleLbl="node1" presStyleIdx="4" presStyleCnt="6">
        <dgm:presLayoutVars>
          <dgm:bulletEnabled val="1"/>
        </dgm:presLayoutVars>
      </dgm:prSet>
      <dgm:spPr/>
    </dgm:pt>
    <dgm:pt modelId="{6CAF3BBB-ED95-4948-BB86-2B4158533556}" type="pres">
      <dgm:prSet presAssocID="{78F385EC-9470-4718-A4F2-AFB9EEB43ACA}" presName="parSpace" presStyleCnt="0"/>
      <dgm:spPr/>
    </dgm:pt>
    <dgm:pt modelId="{9062E182-69BE-465D-AA38-BCB836A2E99A}" type="pres">
      <dgm:prSet presAssocID="{EDB92A19-037C-4F03-8983-745A5D6BCE88}" presName="parTxOnly" presStyleLbl="node1" presStyleIdx="5" presStyleCnt="6">
        <dgm:presLayoutVars>
          <dgm:bulletEnabled val="1"/>
        </dgm:presLayoutVars>
      </dgm:prSet>
      <dgm:spPr/>
    </dgm:pt>
  </dgm:ptLst>
  <dgm:cxnLst>
    <dgm:cxn modelId="{D3558704-7EDE-4F75-9B3E-35F791F2079A}" srcId="{EFA1E347-8E4C-4B98-8E7C-38887BB05541}" destId="{65CD0EBC-7CA2-4EDC-B6C9-38750A35759C}" srcOrd="0" destOrd="0" parTransId="{85D0B0F3-9C18-4584-B766-B5F6EA5B461D}" sibTransId="{BC1B06C0-0F89-4D8C-AC7E-B5D54A2135AF}"/>
    <dgm:cxn modelId="{0985C70E-0459-4C4C-8E82-5212F5FDEF0C}" srcId="{EFA1E347-8E4C-4B98-8E7C-38887BB05541}" destId="{C6B880A5-78D4-4738-A52A-A1291F98F117}" srcOrd="4" destOrd="0" parTransId="{B537398D-9CC4-41FF-8A61-B49444FE0D8A}" sibTransId="{78F385EC-9470-4718-A4F2-AFB9EEB43ACA}"/>
    <dgm:cxn modelId="{4C038231-4FC7-43D1-A04B-7652A43CFBBE}" srcId="{EFA1E347-8E4C-4B98-8E7C-38887BB05541}" destId="{CAE1AB43-19D2-40DE-9597-1835856B0D51}" srcOrd="2" destOrd="0" parTransId="{C16829C1-B88F-4B88-943B-E156A105547C}" sibTransId="{65E80995-74F5-4F74-9CB5-6E2127413D8C}"/>
    <dgm:cxn modelId="{FB97A338-505F-4FC1-82CB-5EDB77702254}" srcId="{EFA1E347-8E4C-4B98-8E7C-38887BB05541}" destId="{524EA0B7-DB30-4140-9DED-5F40C55314AF}" srcOrd="3" destOrd="0" parTransId="{CDE622F2-AD50-404C-A82C-356DB619868F}" sibTransId="{D3D2D8AB-6F17-4997-B0CF-AA496BE662EE}"/>
    <dgm:cxn modelId="{B51DC542-0E1D-4CB4-81D1-A5FBF14FE497}" type="presOf" srcId="{EFA1E347-8E4C-4B98-8E7C-38887BB05541}" destId="{EE017FB1-5812-4DDE-8F89-7E31B02B472E}" srcOrd="0" destOrd="0" presId="urn:microsoft.com/office/officeart/2005/8/layout/hChevron3"/>
    <dgm:cxn modelId="{55DE6C58-6628-489B-802F-8C22A8D1028E}" type="presOf" srcId="{C6B880A5-78D4-4738-A52A-A1291F98F117}" destId="{E4131F22-2F30-40BC-8DBE-E8C20B2B00F2}" srcOrd="0" destOrd="0" presId="urn:microsoft.com/office/officeart/2005/8/layout/hChevron3"/>
    <dgm:cxn modelId="{073C3884-B3A5-4D0A-AEDE-D3CE6E26A9DF}" type="presOf" srcId="{CAE1AB43-19D2-40DE-9597-1835856B0D51}" destId="{391611A7-1DBC-494C-8A0A-12EA8863A640}" srcOrd="0" destOrd="0" presId="urn:microsoft.com/office/officeart/2005/8/layout/hChevron3"/>
    <dgm:cxn modelId="{EBBCCF8C-2FDA-485A-B01F-B759FB5BAA0F}" type="presOf" srcId="{04186B92-6606-4216-BDD5-50A71FB59A42}" destId="{860F46B3-0E91-4BFB-B2E6-A718A79B933D}" srcOrd="0" destOrd="0" presId="urn:microsoft.com/office/officeart/2005/8/layout/hChevron3"/>
    <dgm:cxn modelId="{31049B93-4C57-41A3-98DF-EACB1926E54D}" srcId="{EFA1E347-8E4C-4B98-8E7C-38887BB05541}" destId="{EDB92A19-037C-4F03-8983-745A5D6BCE88}" srcOrd="5" destOrd="0" parTransId="{96195A5E-745C-4B0F-A369-261028C43A43}" sibTransId="{45F0A969-6624-4A5D-9333-E822AC884CDB}"/>
    <dgm:cxn modelId="{12BE1FCE-09E4-4662-9295-0F5B62474420}" srcId="{EFA1E347-8E4C-4B98-8E7C-38887BB05541}" destId="{04186B92-6606-4216-BDD5-50A71FB59A42}" srcOrd="1" destOrd="0" parTransId="{0DB37D48-63BF-4F10-92C6-5A8D57FDF93B}" sibTransId="{9E988333-BA7F-4482-BA1C-BEDAF82714FD}"/>
    <dgm:cxn modelId="{DA62E1D0-6226-4E86-AC18-0C82F6106182}" type="presOf" srcId="{65CD0EBC-7CA2-4EDC-B6C9-38750A35759C}" destId="{6D3E6B3D-E7FA-43E0-A140-3BF6FF0F195F}" srcOrd="0" destOrd="0" presId="urn:microsoft.com/office/officeart/2005/8/layout/hChevron3"/>
    <dgm:cxn modelId="{62E322DE-4C1E-485B-B334-C858A12CB27F}" type="presOf" srcId="{EDB92A19-037C-4F03-8983-745A5D6BCE88}" destId="{9062E182-69BE-465D-AA38-BCB836A2E99A}" srcOrd="0" destOrd="0" presId="urn:microsoft.com/office/officeart/2005/8/layout/hChevron3"/>
    <dgm:cxn modelId="{9B5D7BED-A8B5-4350-B129-FBC6A068F669}" type="presOf" srcId="{524EA0B7-DB30-4140-9DED-5F40C55314AF}" destId="{3C4F8540-B164-4CE5-846E-B7AC52932B61}" srcOrd="0" destOrd="0" presId="urn:microsoft.com/office/officeart/2005/8/layout/hChevron3"/>
    <dgm:cxn modelId="{BFA66FD1-87C8-4F72-AE59-2FAD8A0CBCFA}" type="presParOf" srcId="{EE017FB1-5812-4DDE-8F89-7E31B02B472E}" destId="{6D3E6B3D-E7FA-43E0-A140-3BF6FF0F195F}" srcOrd="0" destOrd="0" presId="urn:microsoft.com/office/officeart/2005/8/layout/hChevron3"/>
    <dgm:cxn modelId="{5979B717-D54A-409B-9606-8FDB8743A27A}" type="presParOf" srcId="{EE017FB1-5812-4DDE-8F89-7E31B02B472E}" destId="{E8572D4C-37DB-47C9-A0F3-210AC8BE238C}" srcOrd="1" destOrd="0" presId="urn:microsoft.com/office/officeart/2005/8/layout/hChevron3"/>
    <dgm:cxn modelId="{A04D582E-D1F8-466B-8515-A0005769060E}" type="presParOf" srcId="{EE017FB1-5812-4DDE-8F89-7E31B02B472E}" destId="{860F46B3-0E91-4BFB-B2E6-A718A79B933D}" srcOrd="2" destOrd="0" presId="urn:microsoft.com/office/officeart/2005/8/layout/hChevron3"/>
    <dgm:cxn modelId="{211B59CE-6842-4DAA-BA3F-82603CE2674A}" type="presParOf" srcId="{EE017FB1-5812-4DDE-8F89-7E31B02B472E}" destId="{8DE7FAFF-141F-46D8-898A-08E1C6C65149}" srcOrd="3" destOrd="0" presId="urn:microsoft.com/office/officeart/2005/8/layout/hChevron3"/>
    <dgm:cxn modelId="{D9568AF6-75AD-4032-81BF-C416C92FEC0C}" type="presParOf" srcId="{EE017FB1-5812-4DDE-8F89-7E31B02B472E}" destId="{391611A7-1DBC-494C-8A0A-12EA8863A640}" srcOrd="4" destOrd="0" presId="urn:microsoft.com/office/officeart/2005/8/layout/hChevron3"/>
    <dgm:cxn modelId="{462F1FF6-2047-4102-A196-ADDC6494D147}" type="presParOf" srcId="{EE017FB1-5812-4DDE-8F89-7E31B02B472E}" destId="{4236882F-AB02-4644-B262-6AE4B1C2196C}" srcOrd="5" destOrd="0" presId="urn:microsoft.com/office/officeart/2005/8/layout/hChevron3"/>
    <dgm:cxn modelId="{62559239-4273-4AB1-BFE2-85E2413BBA13}" type="presParOf" srcId="{EE017FB1-5812-4DDE-8F89-7E31B02B472E}" destId="{3C4F8540-B164-4CE5-846E-B7AC52932B61}" srcOrd="6" destOrd="0" presId="urn:microsoft.com/office/officeart/2005/8/layout/hChevron3"/>
    <dgm:cxn modelId="{9E085035-1414-4E10-9B4A-DAC21A33B55F}" type="presParOf" srcId="{EE017FB1-5812-4DDE-8F89-7E31B02B472E}" destId="{CBBE0D0E-D0CE-455E-BEC7-D79E166F6925}" srcOrd="7" destOrd="0" presId="urn:microsoft.com/office/officeart/2005/8/layout/hChevron3"/>
    <dgm:cxn modelId="{CD15AD16-68F1-4A16-9E2F-3E0D3659D11A}" type="presParOf" srcId="{EE017FB1-5812-4DDE-8F89-7E31B02B472E}" destId="{E4131F22-2F30-40BC-8DBE-E8C20B2B00F2}" srcOrd="8" destOrd="0" presId="urn:microsoft.com/office/officeart/2005/8/layout/hChevron3"/>
    <dgm:cxn modelId="{73D99629-B229-4FA1-AA8C-D2A587E60DB6}" type="presParOf" srcId="{EE017FB1-5812-4DDE-8F89-7E31B02B472E}" destId="{6CAF3BBB-ED95-4948-BB86-2B4158533556}" srcOrd="9" destOrd="0" presId="urn:microsoft.com/office/officeart/2005/8/layout/hChevron3"/>
    <dgm:cxn modelId="{2F77763A-BF4F-4146-B156-62EC8C2B8D73}" type="presParOf" srcId="{EE017FB1-5812-4DDE-8F89-7E31B02B472E}" destId="{9062E182-69BE-465D-AA38-BCB836A2E99A}"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F73F49B-43E3-4C7E-BFCD-088C502ED3F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SG"/>
        </a:p>
      </dgm:t>
    </dgm:pt>
    <dgm:pt modelId="{8DD2C077-754F-4E99-A131-DD0452271859}">
      <dgm:prSet phldrT="[Text]"/>
      <dgm:spPr/>
      <dgm:t>
        <a:bodyPr/>
        <a:lstStyle/>
        <a:p>
          <a:r>
            <a:rPr lang="en-SG" dirty="0"/>
            <a:t>Real World Data</a:t>
          </a:r>
        </a:p>
      </dgm:t>
    </dgm:pt>
    <dgm:pt modelId="{E054A926-5478-4912-A177-D53F237C450A}" type="parTrans" cxnId="{83E638EF-F877-4B10-9926-B4BDB348E929}">
      <dgm:prSet/>
      <dgm:spPr/>
      <dgm:t>
        <a:bodyPr/>
        <a:lstStyle/>
        <a:p>
          <a:endParaRPr lang="en-SG"/>
        </a:p>
      </dgm:t>
    </dgm:pt>
    <dgm:pt modelId="{5346980A-1C34-469E-8CF5-188B3B9A1878}" type="sibTrans" cxnId="{83E638EF-F877-4B10-9926-B4BDB348E929}">
      <dgm:prSet/>
      <dgm:spPr/>
      <dgm:t>
        <a:bodyPr/>
        <a:lstStyle/>
        <a:p>
          <a:endParaRPr lang="en-SG"/>
        </a:p>
      </dgm:t>
    </dgm:pt>
    <dgm:pt modelId="{F5C09F87-2F27-48DA-8F76-45CFFE8C9A2B}">
      <dgm:prSet phldrT="[Text]"/>
      <dgm:spPr/>
      <dgm:t>
        <a:bodyPr/>
        <a:lstStyle/>
        <a:p>
          <a:r>
            <a:rPr lang="en-SG" dirty="0"/>
            <a:t>MNIST</a:t>
          </a:r>
        </a:p>
      </dgm:t>
    </dgm:pt>
    <dgm:pt modelId="{82CCBFC4-E082-4D6A-BBBF-1B7CF818DFB7}" type="parTrans" cxnId="{09D6B804-FEED-4759-8171-786E5C06A54B}">
      <dgm:prSet/>
      <dgm:spPr/>
      <dgm:t>
        <a:bodyPr/>
        <a:lstStyle/>
        <a:p>
          <a:endParaRPr lang="en-SG"/>
        </a:p>
      </dgm:t>
    </dgm:pt>
    <dgm:pt modelId="{6CEF9DA0-4620-4884-AE9A-922D0CB411F3}" type="sibTrans" cxnId="{09D6B804-FEED-4759-8171-786E5C06A54B}">
      <dgm:prSet/>
      <dgm:spPr/>
      <dgm:t>
        <a:bodyPr/>
        <a:lstStyle/>
        <a:p>
          <a:endParaRPr lang="en-SG"/>
        </a:p>
      </dgm:t>
    </dgm:pt>
    <dgm:pt modelId="{596AB810-59C8-4077-8566-F7AF85269E8E}">
      <dgm:prSet phldrT="[Text]"/>
      <dgm:spPr/>
      <dgm:t>
        <a:bodyPr/>
        <a:lstStyle/>
        <a:p>
          <a:r>
            <a:rPr lang="en-SG" dirty="0"/>
            <a:t>Fashion MNIST</a:t>
          </a:r>
        </a:p>
      </dgm:t>
    </dgm:pt>
    <dgm:pt modelId="{184F0D31-2A20-421C-A179-47AF5683683D}" type="parTrans" cxnId="{A6363EE1-9EB3-4E54-BA6A-C2A74F14DCAD}">
      <dgm:prSet/>
      <dgm:spPr/>
      <dgm:t>
        <a:bodyPr/>
        <a:lstStyle/>
        <a:p>
          <a:endParaRPr lang="en-SG"/>
        </a:p>
      </dgm:t>
    </dgm:pt>
    <dgm:pt modelId="{C93C5508-1AFE-4358-96AC-F43582D8E9DD}" type="sibTrans" cxnId="{A6363EE1-9EB3-4E54-BA6A-C2A74F14DCAD}">
      <dgm:prSet/>
      <dgm:spPr/>
      <dgm:t>
        <a:bodyPr/>
        <a:lstStyle/>
        <a:p>
          <a:endParaRPr lang="en-SG"/>
        </a:p>
      </dgm:t>
    </dgm:pt>
    <dgm:pt modelId="{18EA86A0-3510-42C0-ABDB-F0BD39547038}">
      <dgm:prSet phldrT="[Text]"/>
      <dgm:spPr/>
      <dgm:t>
        <a:bodyPr/>
        <a:lstStyle/>
        <a:p>
          <a:r>
            <a:rPr lang="en-SG" dirty="0"/>
            <a:t>Faces In the Wild</a:t>
          </a:r>
        </a:p>
      </dgm:t>
    </dgm:pt>
    <dgm:pt modelId="{DE816D4F-E62D-4FA0-9D13-F78FF11438CE}" type="parTrans" cxnId="{26A24918-BE80-4EF3-9838-FF156C4455E3}">
      <dgm:prSet/>
      <dgm:spPr/>
      <dgm:t>
        <a:bodyPr/>
        <a:lstStyle/>
        <a:p>
          <a:endParaRPr lang="en-SG"/>
        </a:p>
      </dgm:t>
    </dgm:pt>
    <dgm:pt modelId="{456B8073-A701-40F8-8EF8-F1DD64B09289}" type="sibTrans" cxnId="{26A24918-BE80-4EF3-9838-FF156C4455E3}">
      <dgm:prSet/>
      <dgm:spPr/>
      <dgm:t>
        <a:bodyPr/>
        <a:lstStyle/>
        <a:p>
          <a:endParaRPr lang="en-SG"/>
        </a:p>
      </dgm:t>
    </dgm:pt>
    <dgm:pt modelId="{353DA51B-93CD-46C9-9DF1-A810034AEA1B}">
      <dgm:prSet phldrT="[Text]"/>
      <dgm:spPr/>
      <dgm:t>
        <a:bodyPr/>
        <a:lstStyle/>
        <a:p>
          <a:r>
            <a:rPr lang="en-SG"/>
            <a:t>Olivetti Faces</a:t>
          </a:r>
          <a:endParaRPr lang="en-SG" dirty="0"/>
        </a:p>
      </dgm:t>
    </dgm:pt>
    <dgm:pt modelId="{47DAC4BB-06DB-47B7-8D66-E905C7DBE42C}" type="parTrans" cxnId="{C81CD200-E6A0-449E-B711-1D2BE8DB2CAC}">
      <dgm:prSet/>
      <dgm:spPr/>
      <dgm:t>
        <a:bodyPr/>
        <a:lstStyle/>
        <a:p>
          <a:endParaRPr lang="en-SG"/>
        </a:p>
      </dgm:t>
    </dgm:pt>
    <dgm:pt modelId="{936038AD-F054-45B4-AF84-8DA5232DF874}" type="sibTrans" cxnId="{C81CD200-E6A0-449E-B711-1D2BE8DB2CAC}">
      <dgm:prSet/>
      <dgm:spPr/>
      <dgm:t>
        <a:bodyPr/>
        <a:lstStyle/>
        <a:p>
          <a:endParaRPr lang="en-SG"/>
        </a:p>
      </dgm:t>
    </dgm:pt>
    <dgm:pt modelId="{E7EFBBFF-3E2D-46FB-B127-7F3EC1FC5505}" type="pres">
      <dgm:prSet presAssocID="{8F73F49B-43E3-4C7E-BFCD-088C502ED3FE}" presName="diagram" presStyleCnt="0">
        <dgm:presLayoutVars>
          <dgm:chPref val="1"/>
          <dgm:dir/>
          <dgm:animOne val="branch"/>
          <dgm:animLvl val="lvl"/>
          <dgm:resizeHandles val="exact"/>
        </dgm:presLayoutVars>
      </dgm:prSet>
      <dgm:spPr/>
    </dgm:pt>
    <dgm:pt modelId="{339179F4-83BB-46D5-85DF-AE114FD5DC4B}" type="pres">
      <dgm:prSet presAssocID="{8DD2C077-754F-4E99-A131-DD0452271859}" presName="root1" presStyleCnt="0"/>
      <dgm:spPr/>
    </dgm:pt>
    <dgm:pt modelId="{C553C233-7FEB-47F6-868B-96BB88735001}" type="pres">
      <dgm:prSet presAssocID="{8DD2C077-754F-4E99-A131-DD0452271859}" presName="LevelOneTextNode" presStyleLbl="node0" presStyleIdx="0" presStyleCnt="1">
        <dgm:presLayoutVars>
          <dgm:chPref val="3"/>
        </dgm:presLayoutVars>
      </dgm:prSet>
      <dgm:spPr/>
    </dgm:pt>
    <dgm:pt modelId="{6A96F499-5253-4A1A-9930-817A1E8D2B59}" type="pres">
      <dgm:prSet presAssocID="{8DD2C077-754F-4E99-A131-DD0452271859}" presName="level2hierChild" presStyleCnt="0"/>
      <dgm:spPr/>
    </dgm:pt>
    <dgm:pt modelId="{F4EE23CB-FB42-4AAD-B67B-79925502E6B5}" type="pres">
      <dgm:prSet presAssocID="{82CCBFC4-E082-4D6A-BBBF-1B7CF818DFB7}" presName="conn2-1" presStyleLbl="parChTrans1D2" presStyleIdx="0" presStyleCnt="4"/>
      <dgm:spPr/>
    </dgm:pt>
    <dgm:pt modelId="{10540A8B-6DA4-4F06-9F57-EBF44FC5D8A2}" type="pres">
      <dgm:prSet presAssocID="{82CCBFC4-E082-4D6A-BBBF-1B7CF818DFB7}" presName="connTx" presStyleLbl="parChTrans1D2" presStyleIdx="0" presStyleCnt="4"/>
      <dgm:spPr/>
    </dgm:pt>
    <dgm:pt modelId="{0F00DA1D-6E3B-4AB0-8A24-CDF42FB4BD9A}" type="pres">
      <dgm:prSet presAssocID="{F5C09F87-2F27-48DA-8F76-45CFFE8C9A2B}" presName="root2" presStyleCnt="0"/>
      <dgm:spPr/>
    </dgm:pt>
    <dgm:pt modelId="{F6171C64-67EE-4620-9539-B1CC2EB36919}" type="pres">
      <dgm:prSet presAssocID="{F5C09F87-2F27-48DA-8F76-45CFFE8C9A2B}" presName="LevelTwoTextNode" presStyleLbl="node2" presStyleIdx="0" presStyleCnt="4">
        <dgm:presLayoutVars>
          <dgm:chPref val="3"/>
        </dgm:presLayoutVars>
      </dgm:prSet>
      <dgm:spPr/>
    </dgm:pt>
    <dgm:pt modelId="{5A2B11CD-74F1-4816-9B06-818151F855BB}" type="pres">
      <dgm:prSet presAssocID="{F5C09F87-2F27-48DA-8F76-45CFFE8C9A2B}" presName="level3hierChild" presStyleCnt="0"/>
      <dgm:spPr/>
    </dgm:pt>
    <dgm:pt modelId="{0A93F3B1-CDE9-4069-9D59-306BCD7AFBE2}" type="pres">
      <dgm:prSet presAssocID="{47DAC4BB-06DB-47B7-8D66-E905C7DBE42C}" presName="conn2-1" presStyleLbl="parChTrans1D2" presStyleIdx="1" presStyleCnt="4"/>
      <dgm:spPr/>
    </dgm:pt>
    <dgm:pt modelId="{5E65734D-989B-4145-BFAB-45C84378437C}" type="pres">
      <dgm:prSet presAssocID="{47DAC4BB-06DB-47B7-8D66-E905C7DBE42C}" presName="connTx" presStyleLbl="parChTrans1D2" presStyleIdx="1" presStyleCnt="4"/>
      <dgm:spPr/>
    </dgm:pt>
    <dgm:pt modelId="{66FF1144-B1C4-4B11-BE5F-B8A0EFBF2801}" type="pres">
      <dgm:prSet presAssocID="{353DA51B-93CD-46C9-9DF1-A810034AEA1B}" presName="root2" presStyleCnt="0"/>
      <dgm:spPr/>
    </dgm:pt>
    <dgm:pt modelId="{FD63F9C7-8BD7-43D6-A194-77067C376016}" type="pres">
      <dgm:prSet presAssocID="{353DA51B-93CD-46C9-9DF1-A810034AEA1B}" presName="LevelTwoTextNode" presStyleLbl="node2" presStyleIdx="1" presStyleCnt="4">
        <dgm:presLayoutVars>
          <dgm:chPref val="3"/>
        </dgm:presLayoutVars>
      </dgm:prSet>
      <dgm:spPr/>
    </dgm:pt>
    <dgm:pt modelId="{3536EE2A-5565-448B-8A8C-ECD4B45152F2}" type="pres">
      <dgm:prSet presAssocID="{353DA51B-93CD-46C9-9DF1-A810034AEA1B}" presName="level3hierChild" presStyleCnt="0"/>
      <dgm:spPr/>
    </dgm:pt>
    <dgm:pt modelId="{CFBADC66-37F9-45DA-89AE-F3421CD7D663}" type="pres">
      <dgm:prSet presAssocID="{184F0D31-2A20-421C-A179-47AF5683683D}" presName="conn2-1" presStyleLbl="parChTrans1D2" presStyleIdx="2" presStyleCnt="4"/>
      <dgm:spPr/>
    </dgm:pt>
    <dgm:pt modelId="{64AB85B4-5B3C-4694-85DF-6B4538B7DFE7}" type="pres">
      <dgm:prSet presAssocID="{184F0D31-2A20-421C-A179-47AF5683683D}" presName="connTx" presStyleLbl="parChTrans1D2" presStyleIdx="2" presStyleCnt="4"/>
      <dgm:spPr/>
    </dgm:pt>
    <dgm:pt modelId="{7B9F3078-4BA8-4BF6-9B3F-3225EBE9FE34}" type="pres">
      <dgm:prSet presAssocID="{596AB810-59C8-4077-8566-F7AF85269E8E}" presName="root2" presStyleCnt="0"/>
      <dgm:spPr/>
    </dgm:pt>
    <dgm:pt modelId="{F3E0F4A5-F680-4106-B9D7-51ACDDAB205D}" type="pres">
      <dgm:prSet presAssocID="{596AB810-59C8-4077-8566-F7AF85269E8E}" presName="LevelTwoTextNode" presStyleLbl="node2" presStyleIdx="2" presStyleCnt="4">
        <dgm:presLayoutVars>
          <dgm:chPref val="3"/>
        </dgm:presLayoutVars>
      </dgm:prSet>
      <dgm:spPr/>
    </dgm:pt>
    <dgm:pt modelId="{575DBC58-4D90-4F8A-A2C7-A48DB0BE6307}" type="pres">
      <dgm:prSet presAssocID="{596AB810-59C8-4077-8566-F7AF85269E8E}" presName="level3hierChild" presStyleCnt="0"/>
      <dgm:spPr/>
    </dgm:pt>
    <dgm:pt modelId="{C0CA442F-8FDE-42FA-B1F1-8C6BC4BB7676}" type="pres">
      <dgm:prSet presAssocID="{DE816D4F-E62D-4FA0-9D13-F78FF11438CE}" presName="conn2-1" presStyleLbl="parChTrans1D2" presStyleIdx="3" presStyleCnt="4"/>
      <dgm:spPr/>
    </dgm:pt>
    <dgm:pt modelId="{897BD40B-08B9-4F83-B207-5C549F42A44C}" type="pres">
      <dgm:prSet presAssocID="{DE816D4F-E62D-4FA0-9D13-F78FF11438CE}" presName="connTx" presStyleLbl="parChTrans1D2" presStyleIdx="3" presStyleCnt="4"/>
      <dgm:spPr/>
    </dgm:pt>
    <dgm:pt modelId="{F4EC0A24-1B08-42D3-8631-053419359549}" type="pres">
      <dgm:prSet presAssocID="{18EA86A0-3510-42C0-ABDB-F0BD39547038}" presName="root2" presStyleCnt="0"/>
      <dgm:spPr/>
    </dgm:pt>
    <dgm:pt modelId="{7CCB212D-79A8-46D8-A56A-C4461A678CE1}" type="pres">
      <dgm:prSet presAssocID="{18EA86A0-3510-42C0-ABDB-F0BD39547038}" presName="LevelTwoTextNode" presStyleLbl="node2" presStyleIdx="3" presStyleCnt="4">
        <dgm:presLayoutVars>
          <dgm:chPref val="3"/>
        </dgm:presLayoutVars>
      </dgm:prSet>
      <dgm:spPr/>
    </dgm:pt>
    <dgm:pt modelId="{8F2A0B3D-F003-4788-8955-9F7614DC0567}" type="pres">
      <dgm:prSet presAssocID="{18EA86A0-3510-42C0-ABDB-F0BD39547038}" presName="level3hierChild" presStyleCnt="0"/>
      <dgm:spPr/>
    </dgm:pt>
  </dgm:ptLst>
  <dgm:cxnLst>
    <dgm:cxn modelId="{C81CD200-E6A0-449E-B711-1D2BE8DB2CAC}" srcId="{8DD2C077-754F-4E99-A131-DD0452271859}" destId="{353DA51B-93CD-46C9-9DF1-A810034AEA1B}" srcOrd="1" destOrd="0" parTransId="{47DAC4BB-06DB-47B7-8D66-E905C7DBE42C}" sibTransId="{936038AD-F054-45B4-AF84-8DA5232DF874}"/>
    <dgm:cxn modelId="{09D6B804-FEED-4759-8171-786E5C06A54B}" srcId="{8DD2C077-754F-4E99-A131-DD0452271859}" destId="{F5C09F87-2F27-48DA-8F76-45CFFE8C9A2B}" srcOrd="0" destOrd="0" parTransId="{82CCBFC4-E082-4D6A-BBBF-1B7CF818DFB7}" sibTransId="{6CEF9DA0-4620-4884-AE9A-922D0CB411F3}"/>
    <dgm:cxn modelId="{57F6EC05-1C53-4AF7-8D31-A67FA6042431}" type="presOf" srcId="{8DD2C077-754F-4E99-A131-DD0452271859}" destId="{C553C233-7FEB-47F6-868B-96BB88735001}" srcOrd="0" destOrd="0" presId="urn:microsoft.com/office/officeart/2005/8/layout/hierarchy2"/>
    <dgm:cxn modelId="{26A24918-BE80-4EF3-9838-FF156C4455E3}" srcId="{8DD2C077-754F-4E99-A131-DD0452271859}" destId="{18EA86A0-3510-42C0-ABDB-F0BD39547038}" srcOrd="3" destOrd="0" parTransId="{DE816D4F-E62D-4FA0-9D13-F78FF11438CE}" sibTransId="{456B8073-A701-40F8-8EF8-F1DD64B09289}"/>
    <dgm:cxn modelId="{EC11F723-AF6F-4906-9080-E52BD6A0258D}" type="presOf" srcId="{596AB810-59C8-4077-8566-F7AF85269E8E}" destId="{F3E0F4A5-F680-4106-B9D7-51ACDDAB205D}" srcOrd="0" destOrd="0" presId="urn:microsoft.com/office/officeart/2005/8/layout/hierarchy2"/>
    <dgm:cxn modelId="{EAB82724-8A65-48DC-A2CF-EA552DB573FD}" type="presOf" srcId="{F5C09F87-2F27-48DA-8F76-45CFFE8C9A2B}" destId="{F6171C64-67EE-4620-9539-B1CC2EB36919}" srcOrd="0" destOrd="0" presId="urn:microsoft.com/office/officeart/2005/8/layout/hierarchy2"/>
    <dgm:cxn modelId="{A28C3627-6B43-44AC-B2B2-BA852E794059}" type="presOf" srcId="{DE816D4F-E62D-4FA0-9D13-F78FF11438CE}" destId="{C0CA442F-8FDE-42FA-B1F1-8C6BC4BB7676}" srcOrd="0" destOrd="0" presId="urn:microsoft.com/office/officeart/2005/8/layout/hierarchy2"/>
    <dgm:cxn modelId="{1C4EB130-E280-4581-916B-7051DF2B1AA2}" type="presOf" srcId="{82CCBFC4-E082-4D6A-BBBF-1B7CF818DFB7}" destId="{F4EE23CB-FB42-4AAD-B67B-79925502E6B5}" srcOrd="0" destOrd="0" presId="urn:microsoft.com/office/officeart/2005/8/layout/hierarchy2"/>
    <dgm:cxn modelId="{83BD1136-D2D1-4666-BC5F-A8C881A80036}" type="presOf" srcId="{47DAC4BB-06DB-47B7-8D66-E905C7DBE42C}" destId="{0A93F3B1-CDE9-4069-9D59-306BCD7AFBE2}" srcOrd="0" destOrd="0" presId="urn:microsoft.com/office/officeart/2005/8/layout/hierarchy2"/>
    <dgm:cxn modelId="{BB856B4E-CC4B-49C2-B9A5-3CCF9E1EACD9}" type="presOf" srcId="{353DA51B-93CD-46C9-9DF1-A810034AEA1B}" destId="{FD63F9C7-8BD7-43D6-A194-77067C376016}" srcOrd="0" destOrd="0" presId="urn:microsoft.com/office/officeart/2005/8/layout/hierarchy2"/>
    <dgm:cxn modelId="{40BCA274-860A-47AA-BD93-2A597030D972}" type="presOf" srcId="{18EA86A0-3510-42C0-ABDB-F0BD39547038}" destId="{7CCB212D-79A8-46D8-A56A-C4461A678CE1}" srcOrd="0" destOrd="0" presId="urn:microsoft.com/office/officeart/2005/8/layout/hierarchy2"/>
    <dgm:cxn modelId="{EF0D2282-C644-4917-B24D-E65C1E0E2621}" type="presOf" srcId="{8F73F49B-43E3-4C7E-BFCD-088C502ED3FE}" destId="{E7EFBBFF-3E2D-46FB-B127-7F3EC1FC5505}" srcOrd="0" destOrd="0" presId="urn:microsoft.com/office/officeart/2005/8/layout/hierarchy2"/>
    <dgm:cxn modelId="{D7E11E8B-D973-40C3-9C4E-A88933348806}" type="presOf" srcId="{47DAC4BB-06DB-47B7-8D66-E905C7DBE42C}" destId="{5E65734D-989B-4145-BFAB-45C84378437C}" srcOrd="1" destOrd="0" presId="urn:microsoft.com/office/officeart/2005/8/layout/hierarchy2"/>
    <dgm:cxn modelId="{4A0CD192-5B9E-4E4D-95CB-32FA59E087FD}" type="presOf" srcId="{184F0D31-2A20-421C-A179-47AF5683683D}" destId="{CFBADC66-37F9-45DA-89AE-F3421CD7D663}" srcOrd="0" destOrd="0" presId="urn:microsoft.com/office/officeart/2005/8/layout/hierarchy2"/>
    <dgm:cxn modelId="{2722F398-DBCA-48A2-A975-CDA4D71749E1}" type="presOf" srcId="{DE816D4F-E62D-4FA0-9D13-F78FF11438CE}" destId="{897BD40B-08B9-4F83-B207-5C549F42A44C}" srcOrd="1" destOrd="0" presId="urn:microsoft.com/office/officeart/2005/8/layout/hierarchy2"/>
    <dgm:cxn modelId="{09826EDA-2345-4B5D-8DD5-59C060B6C5F7}" type="presOf" srcId="{82CCBFC4-E082-4D6A-BBBF-1B7CF818DFB7}" destId="{10540A8B-6DA4-4F06-9F57-EBF44FC5D8A2}" srcOrd="1" destOrd="0" presId="urn:microsoft.com/office/officeart/2005/8/layout/hierarchy2"/>
    <dgm:cxn modelId="{A6363EE1-9EB3-4E54-BA6A-C2A74F14DCAD}" srcId="{8DD2C077-754F-4E99-A131-DD0452271859}" destId="{596AB810-59C8-4077-8566-F7AF85269E8E}" srcOrd="2" destOrd="0" parTransId="{184F0D31-2A20-421C-A179-47AF5683683D}" sibTransId="{C93C5508-1AFE-4358-96AC-F43582D8E9DD}"/>
    <dgm:cxn modelId="{53328EEC-CA74-4C40-A457-E3C38CEB9603}" type="presOf" srcId="{184F0D31-2A20-421C-A179-47AF5683683D}" destId="{64AB85B4-5B3C-4694-85DF-6B4538B7DFE7}" srcOrd="1" destOrd="0" presId="urn:microsoft.com/office/officeart/2005/8/layout/hierarchy2"/>
    <dgm:cxn modelId="{83E638EF-F877-4B10-9926-B4BDB348E929}" srcId="{8F73F49B-43E3-4C7E-BFCD-088C502ED3FE}" destId="{8DD2C077-754F-4E99-A131-DD0452271859}" srcOrd="0" destOrd="0" parTransId="{E054A926-5478-4912-A177-D53F237C450A}" sibTransId="{5346980A-1C34-469E-8CF5-188B3B9A1878}"/>
    <dgm:cxn modelId="{7070FD26-629C-4CF3-AFC4-5DEC784BC75F}" type="presParOf" srcId="{E7EFBBFF-3E2D-46FB-B127-7F3EC1FC5505}" destId="{339179F4-83BB-46D5-85DF-AE114FD5DC4B}" srcOrd="0" destOrd="0" presId="urn:microsoft.com/office/officeart/2005/8/layout/hierarchy2"/>
    <dgm:cxn modelId="{B587906F-6F14-4E45-9428-9ED25001A868}" type="presParOf" srcId="{339179F4-83BB-46D5-85DF-AE114FD5DC4B}" destId="{C553C233-7FEB-47F6-868B-96BB88735001}" srcOrd="0" destOrd="0" presId="urn:microsoft.com/office/officeart/2005/8/layout/hierarchy2"/>
    <dgm:cxn modelId="{C30BFFE6-468A-4010-A923-CA261E18F03E}" type="presParOf" srcId="{339179F4-83BB-46D5-85DF-AE114FD5DC4B}" destId="{6A96F499-5253-4A1A-9930-817A1E8D2B59}" srcOrd="1" destOrd="0" presId="urn:microsoft.com/office/officeart/2005/8/layout/hierarchy2"/>
    <dgm:cxn modelId="{D1A6B6BE-04D7-4FDB-AECD-16EE63627776}" type="presParOf" srcId="{6A96F499-5253-4A1A-9930-817A1E8D2B59}" destId="{F4EE23CB-FB42-4AAD-B67B-79925502E6B5}" srcOrd="0" destOrd="0" presId="urn:microsoft.com/office/officeart/2005/8/layout/hierarchy2"/>
    <dgm:cxn modelId="{024046FD-666E-4FF2-8DF1-4D3060F48804}" type="presParOf" srcId="{F4EE23CB-FB42-4AAD-B67B-79925502E6B5}" destId="{10540A8B-6DA4-4F06-9F57-EBF44FC5D8A2}" srcOrd="0" destOrd="0" presId="urn:microsoft.com/office/officeart/2005/8/layout/hierarchy2"/>
    <dgm:cxn modelId="{79D183AA-3997-4618-9C8B-1F527F4BC213}" type="presParOf" srcId="{6A96F499-5253-4A1A-9930-817A1E8D2B59}" destId="{0F00DA1D-6E3B-4AB0-8A24-CDF42FB4BD9A}" srcOrd="1" destOrd="0" presId="urn:microsoft.com/office/officeart/2005/8/layout/hierarchy2"/>
    <dgm:cxn modelId="{F5B2070B-888F-41BE-A764-47DB165022FA}" type="presParOf" srcId="{0F00DA1D-6E3B-4AB0-8A24-CDF42FB4BD9A}" destId="{F6171C64-67EE-4620-9539-B1CC2EB36919}" srcOrd="0" destOrd="0" presId="urn:microsoft.com/office/officeart/2005/8/layout/hierarchy2"/>
    <dgm:cxn modelId="{9DA1C0E1-E712-4631-9FC2-CE2E9299BD97}" type="presParOf" srcId="{0F00DA1D-6E3B-4AB0-8A24-CDF42FB4BD9A}" destId="{5A2B11CD-74F1-4816-9B06-818151F855BB}" srcOrd="1" destOrd="0" presId="urn:microsoft.com/office/officeart/2005/8/layout/hierarchy2"/>
    <dgm:cxn modelId="{8F8B8C41-675A-45BD-A1CF-238C5D2B1600}" type="presParOf" srcId="{6A96F499-5253-4A1A-9930-817A1E8D2B59}" destId="{0A93F3B1-CDE9-4069-9D59-306BCD7AFBE2}" srcOrd="2" destOrd="0" presId="urn:microsoft.com/office/officeart/2005/8/layout/hierarchy2"/>
    <dgm:cxn modelId="{B62DAD5B-6A0C-4803-A749-15BB754CA248}" type="presParOf" srcId="{0A93F3B1-CDE9-4069-9D59-306BCD7AFBE2}" destId="{5E65734D-989B-4145-BFAB-45C84378437C}" srcOrd="0" destOrd="0" presId="urn:microsoft.com/office/officeart/2005/8/layout/hierarchy2"/>
    <dgm:cxn modelId="{46B80848-2291-40E9-B5F6-6CEC351FB42E}" type="presParOf" srcId="{6A96F499-5253-4A1A-9930-817A1E8D2B59}" destId="{66FF1144-B1C4-4B11-BE5F-B8A0EFBF2801}" srcOrd="3" destOrd="0" presId="urn:microsoft.com/office/officeart/2005/8/layout/hierarchy2"/>
    <dgm:cxn modelId="{B624B58D-3D9D-4D6C-9BF7-437C53775EA1}" type="presParOf" srcId="{66FF1144-B1C4-4B11-BE5F-B8A0EFBF2801}" destId="{FD63F9C7-8BD7-43D6-A194-77067C376016}" srcOrd="0" destOrd="0" presId="urn:microsoft.com/office/officeart/2005/8/layout/hierarchy2"/>
    <dgm:cxn modelId="{D5205D59-BB0B-4BAD-84A0-7F4629EAF42C}" type="presParOf" srcId="{66FF1144-B1C4-4B11-BE5F-B8A0EFBF2801}" destId="{3536EE2A-5565-448B-8A8C-ECD4B45152F2}" srcOrd="1" destOrd="0" presId="urn:microsoft.com/office/officeart/2005/8/layout/hierarchy2"/>
    <dgm:cxn modelId="{09213911-BA99-41EA-BE49-25AB1B26DC98}" type="presParOf" srcId="{6A96F499-5253-4A1A-9930-817A1E8D2B59}" destId="{CFBADC66-37F9-45DA-89AE-F3421CD7D663}" srcOrd="4" destOrd="0" presId="urn:microsoft.com/office/officeart/2005/8/layout/hierarchy2"/>
    <dgm:cxn modelId="{F9E25D29-6E26-4A26-8B6F-98A1F53F9ECF}" type="presParOf" srcId="{CFBADC66-37F9-45DA-89AE-F3421CD7D663}" destId="{64AB85B4-5B3C-4694-85DF-6B4538B7DFE7}" srcOrd="0" destOrd="0" presId="urn:microsoft.com/office/officeart/2005/8/layout/hierarchy2"/>
    <dgm:cxn modelId="{4401BEDB-5C3C-45EB-AC69-77240F99639B}" type="presParOf" srcId="{6A96F499-5253-4A1A-9930-817A1E8D2B59}" destId="{7B9F3078-4BA8-4BF6-9B3F-3225EBE9FE34}" srcOrd="5" destOrd="0" presId="urn:microsoft.com/office/officeart/2005/8/layout/hierarchy2"/>
    <dgm:cxn modelId="{3257FE31-5236-4633-B755-CEA03EE7F81C}" type="presParOf" srcId="{7B9F3078-4BA8-4BF6-9B3F-3225EBE9FE34}" destId="{F3E0F4A5-F680-4106-B9D7-51ACDDAB205D}" srcOrd="0" destOrd="0" presId="urn:microsoft.com/office/officeart/2005/8/layout/hierarchy2"/>
    <dgm:cxn modelId="{E787929B-8523-4FBC-9BBB-C92B389A6B77}" type="presParOf" srcId="{7B9F3078-4BA8-4BF6-9B3F-3225EBE9FE34}" destId="{575DBC58-4D90-4F8A-A2C7-A48DB0BE6307}" srcOrd="1" destOrd="0" presId="urn:microsoft.com/office/officeart/2005/8/layout/hierarchy2"/>
    <dgm:cxn modelId="{2C3453C9-86D1-4694-93D6-F1C6AFB44EA4}" type="presParOf" srcId="{6A96F499-5253-4A1A-9930-817A1E8D2B59}" destId="{C0CA442F-8FDE-42FA-B1F1-8C6BC4BB7676}" srcOrd="6" destOrd="0" presId="urn:microsoft.com/office/officeart/2005/8/layout/hierarchy2"/>
    <dgm:cxn modelId="{F18A0439-4FEA-4B58-B6F7-0B765ECE8547}" type="presParOf" srcId="{C0CA442F-8FDE-42FA-B1F1-8C6BC4BB7676}" destId="{897BD40B-08B9-4F83-B207-5C549F42A44C}" srcOrd="0" destOrd="0" presId="urn:microsoft.com/office/officeart/2005/8/layout/hierarchy2"/>
    <dgm:cxn modelId="{C1265C6F-15B0-4C9F-ACBD-A8FDBB36A50A}" type="presParOf" srcId="{6A96F499-5253-4A1A-9930-817A1E8D2B59}" destId="{F4EC0A24-1B08-42D3-8631-053419359549}" srcOrd="7" destOrd="0" presId="urn:microsoft.com/office/officeart/2005/8/layout/hierarchy2"/>
    <dgm:cxn modelId="{A5CD9713-26DA-4D24-91D9-980B166D8F73}" type="presParOf" srcId="{F4EC0A24-1B08-42D3-8631-053419359549}" destId="{7CCB212D-79A8-46D8-A56A-C4461A678CE1}" srcOrd="0" destOrd="0" presId="urn:microsoft.com/office/officeart/2005/8/layout/hierarchy2"/>
    <dgm:cxn modelId="{04C7B2AD-4028-464B-9612-A4757E9FDC93}" type="presParOf" srcId="{F4EC0A24-1B08-42D3-8631-053419359549}" destId="{8F2A0B3D-F003-4788-8955-9F7614DC056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FA1E347-8E4C-4B98-8E7C-38887BB05541}"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SG"/>
        </a:p>
      </dgm:t>
    </dgm:pt>
    <dgm:pt modelId="{65CD0EBC-7CA2-4EDC-B6C9-38750A35759C}">
      <dgm:prSet phldrT="[Text]"/>
      <dgm:spPr/>
      <dgm:t>
        <a:bodyPr/>
        <a:lstStyle/>
        <a:p>
          <a:r>
            <a:rPr lang="en-US" dirty="0">
              <a:latin typeface="+mn-lt"/>
              <a:ea typeface="Cambria Math" panose="02040503050406030204" pitchFamily="18" charset="0"/>
            </a:rPr>
            <a:t>Motivation</a:t>
          </a:r>
          <a:endParaRPr lang="en-SG" dirty="0">
            <a:latin typeface="+mn-lt"/>
            <a:ea typeface="Cambria Math" panose="02040503050406030204" pitchFamily="18" charset="0"/>
          </a:endParaRPr>
        </a:p>
      </dgm:t>
    </dgm:pt>
    <dgm:pt modelId="{85D0B0F3-9C18-4584-B766-B5F6EA5B461D}" type="parTrans" cxnId="{D3558704-7EDE-4F75-9B3E-35F791F2079A}">
      <dgm:prSet/>
      <dgm:spPr/>
      <dgm:t>
        <a:bodyPr/>
        <a:lstStyle/>
        <a:p>
          <a:endParaRPr lang="en-SG"/>
        </a:p>
      </dgm:t>
    </dgm:pt>
    <dgm:pt modelId="{BC1B06C0-0F89-4D8C-AC7E-B5D54A2135AF}" type="sibTrans" cxnId="{D3558704-7EDE-4F75-9B3E-35F791F2079A}">
      <dgm:prSet/>
      <dgm:spPr/>
      <dgm:t>
        <a:bodyPr/>
        <a:lstStyle/>
        <a:p>
          <a:endParaRPr lang="en-SG"/>
        </a:p>
      </dgm:t>
    </dgm:pt>
    <dgm:pt modelId="{04186B92-6606-4216-BDD5-50A71FB59A42}">
      <dgm:prSet phldrT="[Text]"/>
      <dgm:spPr/>
      <dgm:t>
        <a:bodyPr/>
        <a:lstStyle/>
        <a:p>
          <a:r>
            <a:rPr lang="en-US" dirty="0"/>
            <a:t>Definitions</a:t>
          </a:r>
          <a:endParaRPr lang="en-SG" dirty="0"/>
        </a:p>
      </dgm:t>
    </dgm:pt>
    <dgm:pt modelId="{0DB37D48-63BF-4F10-92C6-5A8D57FDF93B}" type="parTrans" cxnId="{12BE1FCE-09E4-4662-9295-0F5B62474420}">
      <dgm:prSet/>
      <dgm:spPr/>
      <dgm:t>
        <a:bodyPr/>
        <a:lstStyle/>
        <a:p>
          <a:endParaRPr lang="en-SG"/>
        </a:p>
      </dgm:t>
    </dgm:pt>
    <dgm:pt modelId="{9E988333-BA7F-4482-BA1C-BEDAF82714FD}" type="sibTrans" cxnId="{12BE1FCE-09E4-4662-9295-0F5B62474420}">
      <dgm:prSet/>
      <dgm:spPr/>
      <dgm:t>
        <a:bodyPr/>
        <a:lstStyle/>
        <a:p>
          <a:endParaRPr lang="en-SG"/>
        </a:p>
      </dgm:t>
    </dgm:pt>
    <dgm:pt modelId="{CAE1AB43-19D2-40DE-9597-1835856B0D51}">
      <dgm:prSet phldrT="[Text]"/>
      <dgm:spPr/>
      <dgm:t>
        <a:bodyPr/>
        <a:lstStyle/>
        <a:p>
          <a:r>
            <a:rPr lang="en-US" dirty="0"/>
            <a:t>Literature Review</a:t>
          </a:r>
          <a:endParaRPr lang="en-SG" dirty="0"/>
        </a:p>
      </dgm:t>
    </dgm:pt>
    <dgm:pt modelId="{C16829C1-B88F-4B88-943B-E156A105547C}" type="parTrans" cxnId="{4C038231-4FC7-43D1-A04B-7652A43CFBBE}">
      <dgm:prSet/>
      <dgm:spPr/>
      <dgm:t>
        <a:bodyPr/>
        <a:lstStyle/>
        <a:p>
          <a:endParaRPr lang="en-SG"/>
        </a:p>
      </dgm:t>
    </dgm:pt>
    <dgm:pt modelId="{65E80995-74F5-4F74-9CB5-6E2127413D8C}" type="sibTrans" cxnId="{4C038231-4FC7-43D1-A04B-7652A43CFBBE}">
      <dgm:prSet/>
      <dgm:spPr/>
      <dgm:t>
        <a:bodyPr/>
        <a:lstStyle/>
        <a:p>
          <a:endParaRPr lang="en-SG"/>
        </a:p>
      </dgm:t>
    </dgm:pt>
    <dgm:pt modelId="{524EA0B7-DB30-4140-9DED-5F40C55314AF}">
      <dgm:prSet phldrT="[Text]"/>
      <dgm:spPr/>
      <dgm:t>
        <a:bodyPr/>
        <a:lstStyle/>
        <a:p>
          <a:r>
            <a:rPr lang="en-US" dirty="0"/>
            <a:t>Principal Flow Algorithm</a:t>
          </a:r>
          <a:endParaRPr lang="en-SG" dirty="0"/>
        </a:p>
      </dgm:t>
    </dgm:pt>
    <dgm:pt modelId="{CDE622F2-AD50-404C-A82C-356DB619868F}" type="parTrans" cxnId="{FB97A338-505F-4FC1-82CB-5EDB77702254}">
      <dgm:prSet/>
      <dgm:spPr/>
      <dgm:t>
        <a:bodyPr/>
        <a:lstStyle/>
        <a:p>
          <a:endParaRPr lang="en-SG"/>
        </a:p>
      </dgm:t>
    </dgm:pt>
    <dgm:pt modelId="{D3D2D8AB-6F17-4997-B0CF-AA496BE662EE}" type="sibTrans" cxnId="{FB97A338-505F-4FC1-82CB-5EDB77702254}">
      <dgm:prSet/>
      <dgm:spPr/>
      <dgm:t>
        <a:bodyPr/>
        <a:lstStyle/>
        <a:p>
          <a:endParaRPr lang="en-SG"/>
        </a:p>
      </dgm:t>
    </dgm:pt>
    <dgm:pt modelId="{C6B880A5-78D4-4738-A52A-A1291F98F117}">
      <dgm:prSet phldrT="[Text]"/>
      <dgm:spPr/>
      <dgm:t>
        <a:bodyPr/>
        <a:lstStyle/>
        <a:p>
          <a:r>
            <a:rPr lang="en-US" dirty="0"/>
            <a:t>Results</a:t>
          </a:r>
          <a:endParaRPr lang="en-SG" dirty="0"/>
        </a:p>
      </dgm:t>
    </dgm:pt>
    <dgm:pt modelId="{B537398D-9CC4-41FF-8A61-B49444FE0D8A}" type="parTrans" cxnId="{0985C70E-0459-4C4C-8E82-5212F5FDEF0C}">
      <dgm:prSet/>
      <dgm:spPr/>
      <dgm:t>
        <a:bodyPr/>
        <a:lstStyle/>
        <a:p>
          <a:endParaRPr lang="en-SG"/>
        </a:p>
      </dgm:t>
    </dgm:pt>
    <dgm:pt modelId="{78F385EC-9470-4718-A4F2-AFB9EEB43ACA}" type="sibTrans" cxnId="{0985C70E-0459-4C4C-8E82-5212F5FDEF0C}">
      <dgm:prSet/>
      <dgm:spPr/>
      <dgm:t>
        <a:bodyPr/>
        <a:lstStyle/>
        <a:p>
          <a:endParaRPr lang="en-SG"/>
        </a:p>
      </dgm:t>
    </dgm:pt>
    <dgm:pt modelId="{EDB92A19-037C-4F03-8983-745A5D6BCE88}">
      <dgm:prSet phldrT="[Text]"/>
      <dgm:spPr/>
      <dgm:t>
        <a:bodyPr/>
        <a:lstStyle/>
        <a:p>
          <a:r>
            <a:rPr lang="en-US" dirty="0"/>
            <a:t>Future Work</a:t>
          </a:r>
          <a:endParaRPr lang="en-SG" dirty="0"/>
        </a:p>
      </dgm:t>
    </dgm:pt>
    <dgm:pt modelId="{96195A5E-745C-4B0F-A369-261028C43A43}" type="parTrans" cxnId="{31049B93-4C57-41A3-98DF-EACB1926E54D}">
      <dgm:prSet/>
      <dgm:spPr/>
      <dgm:t>
        <a:bodyPr/>
        <a:lstStyle/>
        <a:p>
          <a:endParaRPr lang="en-SG"/>
        </a:p>
      </dgm:t>
    </dgm:pt>
    <dgm:pt modelId="{45F0A969-6624-4A5D-9333-E822AC884CDB}" type="sibTrans" cxnId="{31049B93-4C57-41A3-98DF-EACB1926E54D}">
      <dgm:prSet/>
      <dgm:spPr/>
      <dgm:t>
        <a:bodyPr/>
        <a:lstStyle/>
        <a:p>
          <a:endParaRPr lang="en-SG"/>
        </a:p>
      </dgm:t>
    </dgm:pt>
    <dgm:pt modelId="{EE017FB1-5812-4DDE-8F89-7E31B02B472E}" type="pres">
      <dgm:prSet presAssocID="{EFA1E347-8E4C-4B98-8E7C-38887BB05541}" presName="Name0" presStyleCnt="0">
        <dgm:presLayoutVars>
          <dgm:dir/>
          <dgm:resizeHandles val="exact"/>
        </dgm:presLayoutVars>
      </dgm:prSet>
      <dgm:spPr/>
    </dgm:pt>
    <dgm:pt modelId="{6D3E6B3D-E7FA-43E0-A140-3BF6FF0F195F}" type="pres">
      <dgm:prSet presAssocID="{65CD0EBC-7CA2-4EDC-B6C9-38750A35759C}" presName="parTxOnly" presStyleLbl="node1" presStyleIdx="0" presStyleCnt="6">
        <dgm:presLayoutVars>
          <dgm:bulletEnabled val="1"/>
        </dgm:presLayoutVars>
      </dgm:prSet>
      <dgm:spPr/>
    </dgm:pt>
    <dgm:pt modelId="{E8572D4C-37DB-47C9-A0F3-210AC8BE238C}" type="pres">
      <dgm:prSet presAssocID="{BC1B06C0-0F89-4D8C-AC7E-B5D54A2135AF}" presName="parSpace" presStyleCnt="0"/>
      <dgm:spPr/>
    </dgm:pt>
    <dgm:pt modelId="{860F46B3-0E91-4BFB-B2E6-A718A79B933D}" type="pres">
      <dgm:prSet presAssocID="{04186B92-6606-4216-BDD5-50A71FB59A42}" presName="parTxOnly" presStyleLbl="node1" presStyleIdx="1" presStyleCnt="6">
        <dgm:presLayoutVars>
          <dgm:bulletEnabled val="1"/>
        </dgm:presLayoutVars>
      </dgm:prSet>
      <dgm:spPr/>
    </dgm:pt>
    <dgm:pt modelId="{8DE7FAFF-141F-46D8-898A-08E1C6C65149}" type="pres">
      <dgm:prSet presAssocID="{9E988333-BA7F-4482-BA1C-BEDAF82714FD}" presName="parSpace" presStyleCnt="0"/>
      <dgm:spPr/>
    </dgm:pt>
    <dgm:pt modelId="{391611A7-1DBC-494C-8A0A-12EA8863A640}" type="pres">
      <dgm:prSet presAssocID="{CAE1AB43-19D2-40DE-9597-1835856B0D51}" presName="parTxOnly" presStyleLbl="node1" presStyleIdx="2" presStyleCnt="6">
        <dgm:presLayoutVars>
          <dgm:bulletEnabled val="1"/>
        </dgm:presLayoutVars>
      </dgm:prSet>
      <dgm:spPr/>
    </dgm:pt>
    <dgm:pt modelId="{4236882F-AB02-4644-B262-6AE4B1C2196C}" type="pres">
      <dgm:prSet presAssocID="{65E80995-74F5-4F74-9CB5-6E2127413D8C}" presName="parSpace" presStyleCnt="0"/>
      <dgm:spPr/>
    </dgm:pt>
    <dgm:pt modelId="{3C4F8540-B164-4CE5-846E-B7AC52932B61}" type="pres">
      <dgm:prSet presAssocID="{524EA0B7-DB30-4140-9DED-5F40C55314AF}" presName="parTxOnly" presStyleLbl="node1" presStyleIdx="3" presStyleCnt="6">
        <dgm:presLayoutVars>
          <dgm:bulletEnabled val="1"/>
        </dgm:presLayoutVars>
      </dgm:prSet>
      <dgm:spPr/>
    </dgm:pt>
    <dgm:pt modelId="{CBBE0D0E-D0CE-455E-BEC7-D79E166F6925}" type="pres">
      <dgm:prSet presAssocID="{D3D2D8AB-6F17-4997-B0CF-AA496BE662EE}" presName="parSpace" presStyleCnt="0"/>
      <dgm:spPr/>
    </dgm:pt>
    <dgm:pt modelId="{E4131F22-2F30-40BC-8DBE-E8C20B2B00F2}" type="pres">
      <dgm:prSet presAssocID="{C6B880A5-78D4-4738-A52A-A1291F98F117}" presName="parTxOnly" presStyleLbl="node1" presStyleIdx="4" presStyleCnt="6">
        <dgm:presLayoutVars>
          <dgm:bulletEnabled val="1"/>
        </dgm:presLayoutVars>
      </dgm:prSet>
      <dgm:spPr/>
    </dgm:pt>
    <dgm:pt modelId="{6CAF3BBB-ED95-4948-BB86-2B4158533556}" type="pres">
      <dgm:prSet presAssocID="{78F385EC-9470-4718-A4F2-AFB9EEB43ACA}" presName="parSpace" presStyleCnt="0"/>
      <dgm:spPr/>
    </dgm:pt>
    <dgm:pt modelId="{9062E182-69BE-465D-AA38-BCB836A2E99A}" type="pres">
      <dgm:prSet presAssocID="{EDB92A19-037C-4F03-8983-745A5D6BCE88}" presName="parTxOnly" presStyleLbl="node1" presStyleIdx="5" presStyleCnt="6">
        <dgm:presLayoutVars>
          <dgm:bulletEnabled val="1"/>
        </dgm:presLayoutVars>
      </dgm:prSet>
      <dgm:spPr/>
    </dgm:pt>
  </dgm:ptLst>
  <dgm:cxnLst>
    <dgm:cxn modelId="{D3558704-7EDE-4F75-9B3E-35F791F2079A}" srcId="{EFA1E347-8E4C-4B98-8E7C-38887BB05541}" destId="{65CD0EBC-7CA2-4EDC-B6C9-38750A35759C}" srcOrd="0" destOrd="0" parTransId="{85D0B0F3-9C18-4584-B766-B5F6EA5B461D}" sibTransId="{BC1B06C0-0F89-4D8C-AC7E-B5D54A2135AF}"/>
    <dgm:cxn modelId="{0985C70E-0459-4C4C-8E82-5212F5FDEF0C}" srcId="{EFA1E347-8E4C-4B98-8E7C-38887BB05541}" destId="{C6B880A5-78D4-4738-A52A-A1291F98F117}" srcOrd="4" destOrd="0" parTransId="{B537398D-9CC4-41FF-8A61-B49444FE0D8A}" sibTransId="{78F385EC-9470-4718-A4F2-AFB9EEB43ACA}"/>
    <dgm:cxn modelId="{4C038231-4FC7-43D1-A04B-7652A43CFBBE}" srcId="{EFA1E347-8E4C-4B98-8E7C-38887BB05541}" destId="{CAE1AB43-19D2-40DE-9597-1835856B0D51}" srcOrd="2" destOrd="0" parTransId="{C16829C1-B88F-4B88-943B-E156A105547C}" sibTransId="{65E80995-74F5-4F74-9CB5-6E2127413D8C}"/>
    <dgm:cxn modelId="{FB97A338-505F-4FC1-82CB-5EDB77702254}" srcId="{EFA1E347-8E4C-4B98-8E7C-38887BB05541}" destId="{524EA0B7-DB30-4140-9DED-5F40C55314AF}" srcOrd="3" destOrd="0" parTransId="{CDE622F2-AD50-404C-A82C-356DB619868F}" sibTransId="{D3D2D8AB-6F17-4997-B0CF-AA496BE662EE}"/>
    <dgm:cxn modelId="{B51DC542-0E1D-4CB4-81D1-A5FBF14FE497}" type="presOf" srcId="{EFA1E347-8E4C-4B98-8E7C-38887BB05541}" destId="{EE017FB1-5812-4DDE-8F89-7E31B02B472E}" srcOrd="0" destOrd="0" presId="urn:microsoft.com/office/officeart/2005/8/layout/hChevron3"/>
    <dgm:cxn modelId="{55DE6C58-6628-489B-802F-8C22A8D1028E}" type="presOf" srcId="{C6B880A5-78D4-4738-A52A-A1291F98F117}" destId="{E4131F22-2F30-40BC-8DBE-E8C20B2B00F2}" srcOrd="0" destOrd="0" presId="urn:microsoft.com/office/officeart/2005/8/layout/hChevron3"/>
    <dgm:cxn modelId="{073C3884-B3A5-4D0A-AEDE-D3CE6E26A9DF}" type="presOf" srcId="{CAE1AB43-19D2-40DE-9597-1835856B0D51}" destId="{391611A7-1DBC-494C-8A0A-12EA8863A640}" srcOrd="0" destOrd="0" presId="urn:microsoft.com/office/officeart/2005/8/layout/hChevron3"/>
    <dgm:cxn modelId="{EBBCCF8C-2FDA-485A-B01F-B759FB5BAA0F}" type="presOf" srcId="{04186B92-6606-4216-BDD5-50A71FB59A42}" destId="{860F46B3-0E91-4BFB-B2E6-A718A79B933D}" srcOrd="0" destOrd="0" presId="urn:microsoft.com/office/officeart/2005/8/layout/hChevron3"/>
    <dgm:cxn modelId="{31049B93-4C57-41A3-98DF-EACB1926E54D}" srcId="{EFA1E347-8E4C-4B98-8E7C-38887BB05541}" destId="{EDB92A19-037C-4F03-8983-745A5D6BCE88}" srcOrd="5" destOrd="0" parTransId="{96195A5E-745C-4B0F-A369-261028C43A43}" sibTransId="{45F0A969-6624-4A5D-9333-E822AC884CDB}"/>
    <dgm:cxn modelId="{12BE1FCE-09E4-4662-9295-0F5B62474420}" srcId="{EFA1E347-8E4C-4B98-8E7C-38887BB05541}" destId="{04186B92-6606-4216-BDD5-50A71FB59A42}" srcOrd="1" destOrd="0" parTransId="{0DB37D48-63BF-4F10-92C6-5A8D57FDF93B}" sibTransId="{9E988333-BA7F-4482-BA1C-BEDAF82714FD}"/>
    <dgm:cxn modelId="{DA62E1D0-6226-4E86-AC18-0C82F6106182}" type="presOf" srcId="{65CD0EBC-7CA2-4EDC-B6C9-38750A35759C}" destId="{6D3E6B3D-E7FA-43E0-A140-3BF6FF0F195F}" srcOrd="0" destOrd="0" presId="urn:microsoft.com/office/officeart/2005/8/layout/hChevron3"/>
    <dgm:cxn modelId="{62E322DE-4C1E-485B-B334-C858A12CB27F}" type="presOf" srcId="{EDB92A19-037C-4F03-8983-745A5D6BCE88}" destId="{9062E182-69BE-465D-AA38-BCB836A2E99A}" srcOrd="0" destOrd="0" presId="urn:microsoft.com/office/officeart/2005/8/layout/hChevron3"/>
    <dgm:cxn modelId="{9B5D7BED-A8B5-4350-B129-FBC6A068F669}" type="presOf" srcId="{524EA0B7-DB30-4140-9DED-5F40C55314AF}" destId="{3C4F8540-B164-4CE5-846E-B7AC52932B61}" srcOrd="0" destOrd="0" presId="urn:microsoft.com/office/officeart/2005/8/layout/hChevron3"/>
    <dgm:cxn modelId="{BFA66FD1-87C8-4F72-AE59-2FAD8A0CBCFA}" type="presParOf" srcId="{EE017FB1-5812-4DDE-8F89-7E31B02B472E}" destId="{6D3E6B3D-E7FA-43E0-A140-3BF6FF0F195F}" srcOrd="0" destOrd="0" presId="urn:microsoft.com/office/officeart/2005/8/layout/hChevron3"/>
    <dgm:cxn modelId="{5979B717-D54A-409B-9606-8FDB8743A27A}" type="presParOf" srcId="{EE017FB1-5812-4DDE-8F89-7E31B02B472E}" destId="{E8572D4C-37DB-47C9-A0F3-210AC8BE238C}" srcOrd="1" destOrd="0" presId="urn:microsoft.com/office/officeart/2005/8/layout/hChevron3"/>
    <dgm:cxn modelId="{A04D582E-D1F8-466B-8515-A0005769060E}" type="presParOf" srcId="{EE017FB1-5812-4DDE-8F89-7E31B02B472E}" destId="{860F46B3-0E91-4BFB-B2E6-A718A79B933D}" srcOrd="2" destOrd="0" presId="urn:microsoft.com/office/officeart/2005/8/layout/hChevron3"/>
    <dgm:cxn modelId="{211B59CE-6842-4DAA-BA3F-82603CE2674A}" type="presParOf" srcId="{EE017FB1-5812-4DDE-8F89-7E31B02B472E}" destId="{8DE7FAFF-141F-46D8-898A-08E1C6C65149}" srcOrd="3" destOrd="0" presId="urn:microsoft.com/office/officeart/2005/8/layout/hChevron3"/>
    <dgm:cxn modelId="{D9568AF6-75AD-4032-81BF-C416C92FEC0C}" type="presParOf" srcId="{EE017FB1-5812-4DDE-8F89-7E31B02B472E}" destId="{391611A7-1DBC-494C-8A0A-12EA8863A640}" srcOrd="4" destOrd="0" presId="urn:microsoft.com/office/officeart/2005/8/layout/hChevron3"/>
    <dgm:cxn modelId="{462F1FF6-2047-4102-A196-ADDC6494D147}" type="presParOf" srcId="{EE017FB1-5812-4DDE-8F89-7E31B02B472E}" destId="{4236882F-AB02-4644-B262-6AE4B1C2196C}" srcOrd="5" destOrd="0" presId="urn:microsoft.com/office/officeart/2005/8/layout/hChevron3"/>
    <dgm:cxn modelId="{62559239-4273-4AB1-BFE2-85E2413BBA13}" type="presParOf" srcId="{EE017FB1-5812-4DDE-8F89-7E31B02B472E}" destId="{3C4F8540-B164-4CE5-846E-B7AC52932B61}" srcOrd="6" destOrd="0" presId="urn:microsoft.com/office/officeart/2005/8/layout/hChevron3"/>
    <dgm:cxn modelId="{9E085035-1414-4E10-9B4A-DAC21A33B55F}" type="presParOf" srcId="{EE017FB1-5812-4DDE-8F89-7E31B02B472E}" destId="{CBBE0D0E-D0CE-455E-BEC7-D79E166F6925}" srcOrd="7" destOrd="0" presId="urn:microsoft.com/office/officeart/2005/8/layout/hChevron3"/>
    <dgm:cxn modelId="{CD15AD16-68F1-4A16-9E2F-3E0D3659D11A}" type="presParOf" srcId="{EE017FB1-5812-4DDE-8F89-7E31B02B472E}" destId="{E4131F22-2F30-40BC-8DBE-E8C20B2B00F2}" srcOrd="8" destOrd="0" presId="urn:microsoft.com/office/officeart/2005/8/layout/hChevron3"/>
    <dgm:cxn modelId="{73D99629-B229-4FA1-AA8C-D2A587E60DB6}" type="presParOf" srcId="{EE017FB1-5812-4DDE-8F89-7E31B02B472E}" destId="{6CAF3BBB-ED95-4948-BB86-2B4158533556}" srcOrd="9" destOrd="0" presId="urn:microsoft.com/office/officeart/2005/8/layout/hChevron3"/>
    <dgm:cxn modelId="{2F77763A-BF4F-4146-B156-62EC8C2B8D73}" type="presParOf" srcId="{EE017FB1-5812-4DDE-8F89-7E31B02B472E}" destId="{9062E182-69BE-465D-AA38-BCB836A2E99A}"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DEEFCEB-E6DE-4E88-B48B-5C3E80427856}" type="doc">
      <dgm:prSet loTypeId="urn:diagrams.loki3.com/VaryingWidthList" loCatId="list" qsTypeId="urn:microsoft.com/office/officeart/2005/8/quickstyle/simple5" qsCatId="simple" csTypeId="urn:microsoft.com/office/officeart/2005/8/colors/accent1_2" csCatId="accent1" phldr="1"/>
      <dgm:spPr/>
    </dgm:pt>
    <dgm:pt modelId="{5FCD6ED7-DABC-4511-99D2-52C588EB512E}">
      <dgm:prSet phldrT="[Text]"/>
      <dgm:spPr/>
      <dgm:t>
        <a:bodyPr/>
        <a:lstStyle/>
        <a:p>
          <a:r>
            <a:rPr lang="en-US" dirty="0"/>
            <a:t>K-</a:t>
          </a:r>
          <a:r>
            <a:rPr lang="en-US" dirty="0" err="1"/>
            <a:t>th</a:t>
          </a:r>
          <a:r>
            <a:rPr lang="en-US" dirty="0"/>
            <a:t> order Principal Flows</a:t>
          </a:r>
          <a:endParaRPr lang="en-SG" dirty="0"/>
        </a:p>
      </dgm:t>
    </dgm:pt>
    <dgm:pt modelId="{0142F707-BE44-4D53-81D9-E12DD8AC65C9}" type="parTrans" cxnId="{9A48B34D-43DC-4580-89AE-251AC8907666}">
      <dgm:prSet/>
      <dgm:spPr/>
      <dgm:t>
        <a:bodyPr/>
        <a:lstStyle/>
        <a:p>
          <a:endParaRPr lang="en-SG"/>
        </a:p>
      </dgm:t>
    </dgm:pt>
    <dgm:pt modelId="{D541ABB7-8CBC-4DA4-8A99-3FD6536040C3}" type="sibTrans" cxnId="{9A48B34D-43DC-4580-89AE-251AC8907666}">
      <dgm:prSet/>
      <dgm:spPr/>
      <dgm:t>
        <a:bodyPr/>
        <a:lstStyle/>
        <a:p>
          <a:endParaRPr lang="en-SG"/>
        </a:p>
      </dgm:t>
    </dgm:pt>
    <dgm:pt modelId="{7456A2F8-FE2E-43BE-812B-DD95CE0543A0}">
      <dgm:prSet phldrT="[Text]"/>
      <dgm:spPr/>
      <dgm:t>
        <a:bodyPr/>
        <a:lstStyle/>
        <a:p>
          <a:r>
            <a:rPr lang="en-US" dirty="0"/>
            <a:t>Mapping data to different choices of manifolds</a:t>
          </a:r>
          <a:endParaRPr lang="en-SG" dirty="0"/>
        </a:p>
      </dgm:t>
    </dgm:pt>
    <dgm:pt modelId="{6BFBAC1D-3DED-487E-A247-FC0710D4D9E5}" type="parTrans" cxnId="{E8DAEB8F-FC31-4A00-B266-4C9BB0D25AEA}">
      <dgm:prSet/>
      <dgm:spPr/>
      <dgm:t>
        <a:bodyPr/>
        <a:lstStyle/>
        <a:p>
          <a:endParaRPr lang="en-SG"/>
        </a:p>
      </dgm:t>
    </dgm:pt>
    <dgm:pt modelId="{087CBB95-C91F-4357-BADE-4C9203B678E6}" type="sibTrans" cxnId="{E8DAEB8F-FC31-4A00-B266-4C9BB0D25AEA}">
      <dgm:prSet/>
      <dgm:spPr/>
      <dgm:t>
        <a:bodyPr/>
        <a:lstStyle/>
        <a:p>
          <a:endParaRPr lang="en-SG"/>
        </a:p>
      </dgm:t>
    </dgm:pt>
    <dgm:pt modelId="{6B1BCD24-5D24-40D7-997D-1F1E5A72CCFC}">
      <dgm:prSet phldrT="[Text]"/>
      <dgm:spPr/>
      <dgm:t>
        <a:bodyPr/>
        <a:lstStyle/>
        <a:p>
          <a:r>
            <a:rPr lang="en-US" dirty="0"/>
            <a:t>Greedy Principal Boundary as a maximal margin classifier</a:t>
          </a:r>
          <a:endParaRPr lang="en-SG" dirty="0"/>
        </a:p>
      </dgm:t>
    </dgm:pt>
    <dgm:pt modelId="{6743775E-9008-4AFB-99B5-20519108833D}" type="parTrans" cxnId="{AE8898D3-CB0B-47C8-93B5-35E697F61C16}">
      <dgm:prSet/>
      <dgm:spPr/>
      <dgm:t>
        <a:bodyPr/>
        <a:lstStyle/>
        <a:p>
          <a:endParaRPr lang="en-SG"/>
        </a:p>
      </dgm:t>
    </dgm:pt>
    <dgm:pt modelId="{0E02AE5D-4627-4C6F-84BB-0689571C7186}" type="sibTrans" cxnId="{AE8898D3-CB0B-47C8-93B5-35E697F61C16}">
      <dgm:prSet/>
      <dgm:spPr/>
      <dgm:t>
        <a:bodyPr/>
        <a:lstStyle/>
        <a:p>
          <a:endParaRPr lang="en-SG"/>
        </a:p>
      </dgm:t>
    </dgm:pt>
    <dgm:pt modelId="{17083B4A-7A2E-4207-A01A-C00051A7E21E}" type="pres">
      <dgm:prSet presAssocID="{CDEEFCEB-E6DE-4E88-B48B-5C3E80427856}" presName="Name0" presStyleCnt="0">
        <dgm:presLayoutVars>
          <dgm:resizeHandles/>
        </dgm:presLayoutVars>
      </dgm:prSet>
      <dgm:spPr/>
    </dgm:pt>
    <dgm:pt modelId="{4A952DEF-677C-4578-BE64-372F77564D4C}" type="pres">
      <dgm:prSet presAssocID="{5FCD6ED7-DABC-4511-99D2-52C588EB512E}" presName="text" presStyleLbl="node1" presStyleIdx="0" presStyleCnt="3">
        <dgm:presLayoutVars>
          <dgm:bulletEnabled val="1"/>
        </dgm:presLayoutVars>
      </dgm:prSet>
      <dgm:spPr/>
    </dgm:pt>
    <dgm:pt modelId="{6F833C3E-54C6-4D5D-9C12-C7115D427415}" type="pres">
      <dgm:prSet presAssocID="{D541ABB7-8CBC-4DA4-8A99-3FD6536040C3}" presName="space" presStyleCnt="0"/>
      <dgm:spPr/>
    </dgm:pt>
    <dgm:pt modelId="{A91CE46B-EDBF-4823-BBBE-392C8847F1DC}" type="pres">
      <dgm:prSet presAssocID="{7456A2F8-FE2E-43BE-812B-DD95CE0543A0}" presName="text" presStyleLbl="node1" presStyleIdx="1" presStyleCnt="3">
        <dgm:presLayoutVars>
          <dgm:bulletEnabled val="1"/>
        </dgm:presLayoutVars>
      </dgm:prSet>
      <dgm:spPr/>
    </dgm:pt>
    <dgm:pt modelId="{0274EC00-67FB-4412-A01F-8C7E1F665592}" type="pres">
      <dgm:prSet presAssocID="{087CBB95-C91F-4357-BADE-4C9203B678E6}" presName="space" presStyleCnt="0"/>
      <dgm:spPr/>
    </dgm:pt>
    <dgm:pt modelId="{348B988D-131B-4475-8E30-EE73FB42CC90}" type="pres">
      <dgm:prSet presAssocID="{6B1BCD24-5D24-40D7-997D-1F1E5A72CCFC}" presName="text" presStyleLbl="node1" presStyleIdx="2" presStyleCnt="3">
        <dgm:presLayoutVars>
          <dgm:bulletEnabled val="1"/>
        </dgm:presLayoutVars>
      </dgm:prSet>
      <dgm:spPr/>
    </dgm:pt>
  </dgm:ptLst>
  <dgm:cxnLst>
    <dgm:cxn modelId="{112A920A-A6CD-4AF7-B265-A7EC6D0F2581}" type="presOf" srcId="{7456A2F8-FE2E-43BE-812B-DD95CE0543A0}" destId="{A91CE46B-EDBF-4823-BBBE-392C8847F1DC}" srcOrd="0" destOrd="0" presId="urn:diagrams.loki3.com/VaryingWidthList"/>
    <dgm:cxn modelId="{3A54BF2F-84D5-4904-8D7D-5921179ADEE7}" type="presOf" srcId="{6B1BCD24-5D24-40D7-997D-1F1E5A72CCFC}" destId="{348B988D-131B-4475-8E30-EE73FB42CC90}" srcOrd="0" destOrd="0" presId="urn:diagrams.loki3.com/VaryingWidthList"/>
    <dgm:cxn modelId="{9A48B34D-43DC-4580-89AE-251AC8907666}" srcId="{CDEEFCEB-E6DE-4E88-B48B-5C3E80427856}" destId="{5FCD6ED7-DABC-4511-99D2-52C588EB512E}" srcOrd="0" destOrd="0" parTransId="{0142F707-BE44-4D53-81D9-E12DD8AC65C9}" sibTransId="{D541ABB7-8CBC-4DA4-8A99-3FD6536040C3}"/>
    <dgm:cxn modelId="{E8DAEB8F-FC31-4A00-B266-4C9BB0D25AEA}" srcId="{CDEEFCEB-E6DE-4E88-B48B-5C3E80427856}" destId="{7456A2F8-FE2E-43BE-812B-DD95CE0543A0}" srcOrd="1" destOrd="0" parTransId="{6BFBAC1D-3DED-487E-A247-FC0710D4D9E5}" sibTransId="{087CBB95-C91F-4357-BADE-4C9203B678E6}"/>
    <dgm:cxn modelId="{902972BE-1DCE-413D-BA9C-927C72585722}" type="presOf" srcId="{5FCD6ED7-DABC-4511-99D2-52C588EB512E}" destId="{4A952DEF-677C-4578-BE64-372F77564D4C}" srcOrd="0" destOrd="0" presId="urn:diagrams.loki3.com/VaryingWidthList"/>
    <dgm:cxn modelId="{AE8898D3-CB0B-47C8-93B5-35E697F61C16}" srcId="{CDEEFCEB-E6DE-4E88-B48B-5C3E80427856}" destId="{6B1BCD24-5D24-40D7-997D-1F1E5A72CCFC}" srcOrd="2" destOrd="0" parTransId="{6743775E-9008-4AFB-99B5-20519108833D}" sibTransId="{0E02AE5D-4627-4C6F-84BB-0689571C7186}"/>
    <dgm:cxn modelId="{0DEC90EE-816C-4F37-98AC-B90F61E0D943}" type="presOf" srcId="{CDEEFCEB-E6DE-4E88-B48B-5C3E80427856}" destId="{17083B4A-7A2E-4207-A01A-C00051A7E21E}" srcOrd="0" destOrd="0" presId="urn:diagrams.loki3.com/VaryingWidthList"/>
    <dgm:cxn modelId="{A4EA02FC-591D-49C1-BC74-62C5068095A9}" type="presParOf" srcId="{17083B4A-7A2E-4207-A01A-C00051A7E21E}" destId="{4A952DEF-677C-4578-BE64-372F77564D4C}" srcOrd="0" destOrd="0" presId="urn:diagrams.loki3.com/VaryingWidthList"/>
    <dgm:cxn modelId="{48CA719D-8C60-4E27-89EC-4F8841E48870}" type="presParOf" srcId="{17083B4A-7A2E-4207-A01A-C00051A7E21E}" destId="{6F833C3E-54C6-4D5D-9C12-C7115D427415}" srcOrd="1" destOrd="0" presId="urn:diagrams.loki3.com/VaryingWidthList"/>
    <dgm:cxn modelId="{5DA14001-DE70-45A5-9729-0DA361B8974B}" type="presParOf" srcId="{17083B4A-7A2E-4207-A01A-C00051A7E21E}" destId="{A91CE46B-EDBF-4823-BBBE-392C8847F1DC}" srcOrd="2" destOrd="0" presId="urn:diagrams.loki3.com/VaryingWidthList"/>
    <dgm:cxn modelId="{A29F7C69-5576-4411-A568-7CD207E5D681}" type="presParOf" srcId="{17083B4A-7A2E-4207-A01A-C00051A7E21E}" destId="{0274EC00-67FB-4412-A01F-8C7E1F665592}" srcOrd="3" destOrd="0" presId="urn:diagrams.loki3.com/VaryingWidthList"/>
    <dgm:cxn modelId="{42C1AD04-8D77-4280-BB60-CF1CD2CF607F}" type="presParOf" srcId="{17083B4A-7A2E-4207-A01A-C00051A7E21E}" destId="{348B988D-131B-4475-8E30-EE73FB42CC90}"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EA6AE4-A5CD-40D9-AF4D-7330E54CCB67}"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SG"/>
        </a:p>
      </dgm:t>
    </dgm:pt>
    <dgm:pt modelId="{D327873E-E6BB-4176-9C26-31AA31B8064F}">
      <dgm:prSet phldrT="[Text]"/>
      <dgm:spPr/>
      <dgm:t>
        <a:bodyPr/>
        <a:lstStyle/>
        <a:p>
          <a:r>
            <a:rPr lang="en-US" dirty="0"/>
            <a:t>Rising Popularity of Big Data </a:t>
          </a:r>
          <a:endParaRPr lang="en-SG" dirty="0"/>
        </a:p>
      </dgm:t>
    </dgm:pt>
    <dgm:pt modelId="{941F8BEB-367A-4A4F-AA63-C23A7BDC9E86}" type="parTrans" cxnId="{E84E50FE-F706-4C0C-8158-5195D3E593F3}">
      <dgm:prSet/>
      <dgm:spPr/>
      <dgm:t>
        <a:bodyPr/>
        <a:lstStyle/>
        <a:p>
          <a:endParaRPr lang="en-SG"/>
        </a:p>
      </dgm:t>
    </dgm:pt>
    <dgm:pt modelId="{F49DBD45-1EF7-4E04-980C-F7301B0E3AF4}" type="sibTrans" cxnId="{E84E50FE-F706-4C0C-8158-5195D3E593F3}">
      <dgm:prSet/>
      <dgm:spPr/>
      <dgm:t>
        <a:bodyPr/>
        <a:lstStyle/>
        <a:p>
          <a:endParaRPr lang="en-SG"/>
        </a:p>
      </dgm:t>
    </dgm:pt>
    <dgm:pt modelId="{12083CBC-A8BC-4419-86DA-3A8C003664A1}">
      <dgm:prSet phldrT="[Text]"/>
      <dgm:spPr/>
      <dgm:t>
        <a:bodyPr/>
        <a:lstStyle/>
        <a:p>
          <a:r>
            <a:rPr lang="en-US" dirty="0"/>
            <a:t>The Manifold Hypothesis</a:t>
          </a:r>
          <a:r>
            <a:rPr lang="en-US" baseline="-25000" dirty="0"/>
            <a:t>1 </a:t>
          </a:r>
          <a:endParaRPr lang="en-SG" dirty="0">
            <a:solidFill>
              <a:schemeClr val="bg1"/>
            </a:solidFill>
            <a:latin typeface="+mn-lt"/>
          </a:endParaRPr>
        </a:p>
      </dgm:t>
    </dgm:pt>
    <dgm:pt modelId="{9D19C9E8-AAB0-456B-819E-0BA4B5CB22D0}" type="parTrans" cxnId="{4D521C2E-3FC5-4006-BE8F-74561B4D5E03}">
      <dgm:prSet/>
      <dgm:spPr/>
      <dgm:t>
        <a:bodyPr/>
        <a:lstStyle/>
        <a:p>
          <a:endParaRPr lang="en-SG"/>
        </a:p>
      </dgm:t>
    </dgm:pt>
    <dgm:pt modelId="{3E20E5FE-BFCD-4C6F-AC52-DAC30384D890}" type="sibTrans" cxnId="{4D521C2E-3FC5-4006-BE8F-74561B4D5E03}">
      <dgm:prSet/>
      <dgm:spPr/>
      <dgm:t>
        <a:bodyPr/>
        <a:lstStyle/>
        <a:p>
          <a:endParaRPr lang="en-SG"/>
        </a:p>
      </dgm:t>
    </dgm:pt>
    <dgm:pt modelId="{EF5ABC64-C851-4482-9A89-53B5D11548DC}">
      <dgm:prSet phldrT="[Text]"/>
      <dgm:spPr/>
      <dgm:t>
        <a:bodyPr/>
        <a:lstStyle/>
        <a:p>
          <a:r>
            <a:rPr lang="en-US" dirty="0"/>
            <a:t>Extending PCA to manifolds more simply</a:t>
          </a:r>
          <a:endParaRPr lang="en-SG" dirty="0"/>
        </a:p>
      </dgm:t>
    </dgm:pt>
    <dgm:pt modelId="{E09BFD51-C36A-4993-BCF2-064801238C1E}" type="parTrans" cxnId="{2B9917ED-893B-4B15-86C3-C7A7710AD51F}">
      <dgm:prSet/>
      <dgm:spPr/>
      <dgm:t>
        <a:bodyPr/>
        <a:lstStyle/>
        <a:p>
          <a:endParaRPr lang="en-SG"/>
        </a:p>
      </dgm:t>
    </dgm:pt>
    <dgm:pt modelId="{D7B4EFB4-F6E2-4F89-BF08-76B091F1015E}" type="sibTrans" cxnId="{2B9917ED-893B-4B15-86C3-C7A7710AD51F}">
      <dgm:prSet/>
      <dgm:spPr/>
      <dgm:t>
        <a:bodyPr/>
        <a:lstStyle/>
        <a:p>
          <a:endParaRPr lang="en-SG"/>
        </a:p>
      </dgm:t>
    </dgm:pt>
    <dgm:pt modelId="{00658D88-3AE0-4509-A643-7293D27CEBD4}">
      <dgm:prSet/>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t>
        <a:bodyPr/>
        <a:lstStyle/>
        <a:p>
          <a:endParaRPr lang="en-SG" dirty="0"/>
        </a:p>
      </dgm:t>
    </dgm:pt>
    <dgm:pt modelId="{170B411E-A26C-4666-85F0-51D8E951E1D0}" type="parTrans" cxnId="{795FA5A1-47B5-4CBF-9C10-2BC2D9B01C26}">
      <dgm:prSet/>
      <dgm:spPr/>
      <dgm:t>
        <a:bodyPr/>
        <a:lstStyle/>
        <a:p>
          <a:endParaRPr lang="en-SG"/>
        </a:p>
      </dgm:t>
    </dgm:pt>
    <dgm:pt modelId="{457D73AF-11D5-462D-987E-917B4A57042A}" type="sibTrans" cxnId="{795FA5A1-47B5-4CBF-9C10-2BC2D9B01C26}">
      <dgm:prSet/>
      <dgm:spPr/>
      <dgm:t>
        <a:bodyPr/>
        <a:lstStyle/>
        <a:p>
          <a:endParaRPr lang="en-SG"/>
        </a:p>
      </dgm:t>
    </dgm:pt>
    <dgm:pt modelId="{3B56E5AA-E5D3-4070-8A42-E762A5CD279D}">
      <dgm:prSe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SG"/>
        </a:p>
      </dgm:t>
    </dgm:pt>
    <dgm:pt modelId="{E748BF51-6596-4C59-A253-C9CE196B51D3}" type="parTrans" cxnId="{69F00F8E-F79E-4496-A91F-9043560C1625}">
      <dgm:prSet/>
      <dgm:spPr/>
      <dgm:t>
        <a:bodyPr/>
        <a:lstStyle/>
        <a:p>
          <a:endParaRPr lang="en-SG"/>
        </a:p>
      </dgm:t>
    </dgm:pt>
    <dgm:pt modelId="{B36FA648-DBF7-48CB-9FBA-CFC8960B7F54}" type="sibTrans" cxnId="{69F00F8E-F79E-4496-A91F-9043560C1625}">
      <dgm:prSet/>
      <dgm:spPr/>
      <dgm:t>
        <a:bodyPr/>
        <a:lstStyle/>
        <a:p>
          <a:endParaRPr lang="en-SG"/>
        </a:p>
      </dgm:t>
    </dgm:pt>
    <dgm:pt modelId="{A591D4AD-1423-4AF8-A310-E5823A2275A7}" type="pres">
      <dgm:prSet presAssocID="{07EA6AE4-A5CD-40D9-AF4D-7330E54CCB67}" presName="diagram" presStyleCnt="0">
        <dgm:presLayoutVars>
          <dgm:dir/>
          <dgm:animLvl val="lvl"/>
          <dgm:resizeHandles val="exact"/>
        </dgm:presLayoutVars>
      </dgm:prSet>
      <dgm:spPr/>
    </dgm:pt>
    <dgm:pt modelId="{489DFAD9-BBE4-4FE3-99B8-ECAD341BC42C}" type="pres">
      <dgm:prSet presAssocID="{D327873E-E6BB-4176-9C26-31AA31B8064F}" presName="compNode" presStyleCnt="0"/>
      <dgm:spPr/>
    </dgm:pt>
    <dgm:pt modelId="{1B945FDB-A801-4A9D-B5ED-C935AE59D433}" type="pres">
      <dgm:prSet presAssocID="{D327873E-E6BB-4176-9C26-31AA31B8064F}" presName="childRect" presStyleLbl="bgAcc1" presStyleIdx="0" presStyleCnt="3">
        <dgm:presLayoutVars>
          <dgm:bulletEnabled val="1"/>
        </dgm:presLayoutVars>
      </dgm:prSet>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25CBB388-87FE-4DA8-96F9-423170E7647B}" type="pres">
      <dgm:prSet presAssocID="{D327873E-E6BB-4176-9C26-31AA31B8064F}" presName="parentText" presStyleLbl="node1" presStyleIdx="0" presStyleCnt="0">
        <dgm:presLayoutVars>
          <dgm:chMax val="0"/>
          <dgm:bulletEnabled val="1"/>
        </dgm:presLayoutVars>
      </dgm:prSet>
      <dgm:spPr/>
    </dgm:pt>
    <dgm:pt modelId="{71FC5DFB-18DF-45E6-95B5-130A3A4D194A}" type="pres">
      <dgm:prSet presAssocID="{D327873E-E6BB-4176-9C26-31AA31B8064F}" presName="parentRect" presStyleLbl="alignNode1" presStyleIdx="0" presStyleCnt="3"/>
      <dgm:spPr/>
    </dgm:pt>
    <dgm:pt modelId="{C4430FC0-E26D-400B-AEAC-C7738DA6EB8E}" type="pres">
      <dgm:prSet presAssocID="{D327873E-E6BB-4176-9C26-31AA31B8064F}" presName="adorn" presStyleLbl="fgAccFollowNode1" presStyleIdx="0" presStyleCnt="3"/>
      <dgm:spPr>
        <a:blipFill>
          <a:blip xmlns:r="http://schemas.openxmlformats.org/officeDocument/2006/relationships" r:embed="rId3"/>
          <a:srcRect/>
          <a:stretch>
            <a:fillRect l="-17000" r="-17000"/>
          </a:stretch>
        </a:blipFill>
      </dgm:spPr>
    </dgm:pt>
    <dgm:pt modelId="{A9C11241-D71C-46DA-BA17-CBEEA2EF8C7E}" type="pres">
      <dgm:prSet presAssocID="{F49DBD45-1EF7-4E04-980C-F7301B0E3AF4}" presName="sibTrans" presStyleLbl="sibTrans2D1" presStyleIdx="0" presStyleCnt="0"/>
      <dgm:spPr/>
    </dgm:pt>
    <dgm:pt modelId="{87BC5B67-3F46-4F65-A78F-2ACE0E33F34E}" type="pres">
      <dgm:prSet presAssocID="{12083CBC-A8BC-4419-86DA-3A8C003664A1}" presName="compNode" presStyleCnt="0"/>
      <dgm:spPr/>
    </dgm:pt>
    <dgm:pt modelId="{A4BF251E-39BE-48B1-891E-CEAE18E7BF3C}" type="pres">
      <dgm:prSet presAssocID="{12083CBC-A8BC-4419-86DA-3A8C003664A1}" presName="childRect" presStyleLbl="bgAcc1" presStyleIdx="1" presStyleCnt="3">
        <dgm:presLayoutVars>
          <dgm:bulletEnabled val="1"/>
        </dgm:presLayoutVars>
      </dgm:prSet>
      <dgm:spPr/>
    </dgm:pt>
    <dgm:pt modelId="{6284EDC2-0318-4CC1-88E9-40C0FB94419C}" type="pres">
      <dgm:prSet presAssocID="{12083CBC-A8BC-4419-86DA-3A8C003664A1}" presName="parentText" presStyleLbl="node1" presStyleIdx="0" presStyleCnt="0">
        <dgm:presLayoutVars>
          <dgm:chMax val="0"/>
          <dgm:bulletEnabled val="1"/>
        </dgm:presLayoutVars>
      </dgm:prSet>
      <dgm:spPr/>
    </dgm:pt>
    <dgm:pt modelId="{FFC89F02-3A6B-442D-AFAF-9610900E7EEE}" type="pres">
      <dgm:prSet presAssocID="{12083CBC-A8BC-4419-86DA-3A8C003664A1}" presName="parentRect" presStyleLbl="alignNode1" presStyleIdx="1" presStyleCnt="3"/>
      <dgm:spPr/>
    </dgm:pt>
    <dgm:pt modelId="{F5C2CA48-0220-4360-BE71-263248A926CE}" type="pres">
      <dgm:prSet presAssocID="{12083CBC-A8BC-4419-86DA-3A8C003664A1}" presName="adorn" presStyleLbl="fgAccFollowNode1" presStyleIdx="1"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109C5841-0882-4FB6-B5A3-4F9681C8A32B}" type="pres">
      <dgm:prSet presAssocID="{3E20E5FE-BFCD-4C6F-AC52-DAC30384D890}" presName="sibTrans" presStyleLbl="sibTrans2D1" presStyleIdx="0" presStyleCnt="0"/>
      <dgm:spPr/>
    </dgm:pt>
    <dgm:pt modelId="{8134A43F-4A41-4752-8F90-E8F4F49A7101}" type="pres">
      <dgm:prSet presAssocID="{EF5ABC64-C851-4482-9A89-53B5D11548DC}" presName="compNode" presStyleCnt="0"/>
      <dgm:spPr/>
    </dgm:pt>
    <dgm:pt modelId="{847A2079-2EE7-4084-8F27-1817DEEA9407}" type="pres">
      <dgm:prSet presAssocID="{EF5ABC64-C851-4482-9A89-53B5D11548DC}" presName="childRect" presStyleLbl="bgAcc1" presStyleIdx="2" presStyleCnt="3">
        <dgm:presLayoutVars>
          <dgm:bulletEnabled val="1"/>
        </dgm:presLayoutVars>
      </dgm:prSet>
      <dgm:spPr/>
    </dgm:pt>
    <dgm:pt modelId="{F1838128-3CDF-4DC4-A0F7-7DAE85721F72}" type="pres">
      <dgm:prSet presAssocID="{EF5ABC64-C851-4482-9A89-53B5D11548DC}" presName="parentText" presStyleLbl="node1" presStyleIdx="0" presStyleCnt="0">
        <dgm:presLayoutVars>
          <dgm:chMax val="0"/>
          <dgm:bulletEnabled val="1"/>
        </dgm:presLayoutVars>
      </dgm:prSet>
      <dgm:spPr/>
    </dgm:pt>
    <dgm:pt modelId="{7E4781E5-43F1-48CC-836D-5580060D76BA}" type="pres">
      <dgm:prSet presAssocID="{EF5ABC64-C851-4482-9A89-53B5D11548DC}" presName="parentRect" presStyleLbl="alignNode1" presStyleIdx="2" presStyleCnt="3"/>
      <dgm:spPr/>
    </dgm:pt>
    <dgm:pt modelId="{F3B4C68A-5197-4707-8C12-45100C9CADF5}" type="pres">
      <dgm:prSet presAssocID="{EF5ABC64-C851-4482-9A89-53B5D11548DC}" presName="adorn" presStyleLbl="fgAccFollowNode1" presStyleIdx="2" presStyleCnt="3"/>
      <dgm:spPr>
        <a:blipFill>
          <a:blip xmlns:r="http://schemas.openxmlformats.org/officeDocument/2006/relationships" r:embed="rId4"/>
          <a:srcRect/>
          <a:stretch>
            <a:fillRect/>
          </a:stretch>
        </a:blipFill>
      </dgm:spPr>
    </dgm:pt>
  </dgm:ptLst>
  <dgm:cxnLst>
    <dgm:cxn modelId="{4D521C2E-3FC5-4006-BE8F-74561B4D5E03}" srcId="{07EA6AE4-A5CD-40D9-AF4D-7330E54CCB67}" destId="{12083CBC-A8BC-4419-86DA-3A8C003664A1}" srcOrd="1" destOrd="0" parTransId="{9D19C9E8-AAB0-456B-819E-0BA4B5CB22D0}" sibTransId="{3E20E5FE-BFCD-4C6F-AC52-DAC30384D890}"/>
    <dgm:cxn modelId="{F0207935-6849-4D2A-8A53-C857B3AD42DE}" type="presOf" srcId="{F49DBD45-1EF7-4E04-980C-F7301B0E3AF4}" destId="{A9C11241-D71C-46DA-BA17-CBEEA2EF8C7E}" srcOrd="0" destOrd="0" presId="urn:microsoft.com/office/officeart/2005/8/layout/bList2"/>
    <dgm:cxn modelId="{DE8DAD68-6886-4E61-80F3-1084B05D0ED4}" type="presOf" srcId="{12083CBC-A8BC-4419-86DA-3A8C003664A1}" destId="{FFC89F02-3A6B-442D-AFAF-9610900E7EEE}" srcOrd="1" destOrd="0" presId="urn:microsoft.com/office/officeart/2005/8/layout/bList2"/>
    <dgm:cxn modelId="{750B0A4A-4F8D-4B4F-AAB7-DC1E4D933C7F}" type="presOf" srcId="{EF5ABC64-C851-4482-9A89-53B5D11548DC}" destId="{7E4781E5-43F1-48CC-836D-5580060D76BA}" srcOrd="1" destOrd="0" presId="urn:microsoft.com/office/officeart/2005/8/layout/bList2"/>
    <dgm:cxn modelId="{B5794E7B-A643-4AC2-8929-02F346C2F482}" type="presOf" srcId="{3E20E5FE-BFCD-4C6F-AC52-DAC30384D890}" destId="{109C5841-0882-4FB6-B5A3-4F9681C8A32B}" srcOrd="0" destOrd="0" presId="urn:microsoft.com/office/officeart/2005/8/layout/bList2"/>
    <dgm:cxn modelId="{69F00F8E-F79E-4496-A91F-9043560C1625}" srcId="{EF5ABC64-C851-4482-9A89-53B5D11548DC}" destId="{3B56E5AA-E5D3-4070-8A42-E762A5CD279D}" srcOrd="0" destOrd="0" parTransId="{E748BF51-6596-4C59-A253-C9CE196B51D3}" sibTransId="{B36FA648-DBF7-48CB-9FBA-CFC8960B7F54}"/>
    <dgm:cxn modelId="{4D31228F-D6DB-47BF-BF7C-87BD1E8AB545}" type="presOf" srcId="{07EA6AE4-A5CD-40D9-AF4D-7330E54CCB67}" destId="{A591D4AD-1423-4AF8-A310-E5823A2275A7}" srcOrd="0" destOrd="0" presId="urn:microsoft.com/office/officeart/2005/8/layout/bList2"/>
    <dgm:cxn modelId="{611F5092-67B9-4CAC-9695-41A90F8676B3}" type="presOf" srcId="{3B56E5AA-E5D3-4070-8A42-E762A5CD279D}" destId="{847A2079-2EE7-4084-8F27-1817DEEA9407}" srcOrd="0" destOrd="0" presId="urn:microsoft.com/office/officeart/2005/8/layout/bList2"/>
    <dgm:cxn modelId="{795FA5A1-47B5-4CBF-9C10-2BC2D9B01C26}" srcId="{12083CBC-A8BC-4419-86DA-3A8C003664A1}" destId="{00658D88-3AE0-4509-A643-7293D27CEBD4}" srcOrd="0" destOrd="0" parTransId="{170B411E-A26C-4666-85F0-51D8E951E1D0}" sibTransId="{457D73AF-11D5-462D-987E-917B4A57042A}"/>
    <dgm:cxn modelId="{D5ACCDCA-E3B7-445B-8602-00030F5AA84F}" type="presOf" srcId="{12083CBC-A8BC-4419-86DA-3A8C003664A1}" destId="{6284EDC2-0318-4CC1-88E9-40C0FB94419C}" srcOrd="0" destOrd="0" presId="urn:microsoft.com/office/officeart/2005/8/layout/bList2"/>
    <dgm:cxn modelId="{C17F31CE-1106-471F-A202-0A7BB0C79CED}" type="presOf" srcId="{00658D88-3AE0-4509-A643-7293D27CEBD4}" destId="{A4BF251E-39BE-48B1-891E-CEAE18E7BF3C}" srcOrd="0" destOrd="0" presId="urn:microsoft.com/office/officeart/2005/8/layout/bList2"/>
    <dgm:cxn modelId="{216368D4-8C4C-457B-8275-FA3B7E57F0BD}" type="presOf" srcId="{D327873E-E6BB-4176-9C26-31AA31B8064F}" destId="{25CBB388-87FE-4DA8-96F9-423170E7647B}" srcOrd="0" destOrd="0" presId="urn:microsoft.com/office/officeart/2005/8/layout/bList2"/>
    <dgm:cxn modelId="{DE8EEBD9-017E-4891-8FA2-1FE9802A0BD9}" type="presOf" srcId="{D327873E-E6BB-4176-9C26-31AA31B8064F}" destId="{71FC5DFB-18DF-45E6-95B5-130A3A4D194A}" srcOrd="1" destOrd="0" presId="urn:microsoft.com/office/officeart/2005/8/layout/bList2"/>
    <dgm:cxn modelId="{2B9917ED-893B-4B15-86C3-C7A7710AD51F}" srcId="{07EA6AE4-A5CD-40D9-AF4D-7330E54CCB67}" destId="{EF5ABC64-C851-4482-9A89-53B5D11548DC}" srcOrd="2" destOrd="0" parTransId="{E09BFD51-C36A-4993-BCF2-064801238C1E}" sibTransId="{D7B4EFB4-F6E2-4F89-BF08-76B091F1015E}"/>
    <dgm:cxn modelId="{29A8E1F1-926A-4B6A-91A2-B6149FD192D8}" type="presOf" srcId="{EF5ABC64-C851-4482-9A89-53B5D11548DC}" destId="{F1838128-3CDF-4DC4-A0F7-7DAE85721F72}" srcOrd="0" destOrd="0" presId="urn:microsoft.com/office/officeart/2005/8/layout/bList2"/>
    <dgm:cxn modelId="{E84E50FE-F706-4C0C-8158-5195D3E593F3}" srcId="{07EA6AE4-A5CD-40D9-AF4D-7330E54CCB67}" destId="{D327873E-E6BB-4176-9C26-31AA31B8064F}" srcOrd="0" destOrd="0" parTransId="{941F8BEB-367A-4A4F-AA63-C23A7BDC9E86}" sibTransId="{F49DBD45-1EF7-4E04-980C-F7301B0E3AF4}"/>
    <dgm:cxn modelId="{C312C650-A1F9-4512-ABD8-C221780AF86F}" type="presParOf" srcId="{A591D4AD-1423-4AF8-A310-E5823A2275A7}" destId="{489DFAD9-BBE4-4FE3-99B8-ECAD341BC42C}" srcOrd="0" destOrd="0" presId="urn:microsoft.com/office/officeart/2005/8/layout/bList2"/>
    <dgm:cxn modelId="{90B2EF61-5AB6-4913-A075-3D4A5318B76A}" type="presParOf" srcId="{489DFAD9-BBE4-4FE3-99B8-ECAD341BC42C}" destId="{1B945FDB-A801-4A9D-B5ED-C935AE59D433}" srcOrd="0" destOrd="0" presId="urn:microsoft.com/office/officeart/2005/8/layout/bList2"/>
    <dgm:cxn modelId="{10A9C072-925D-49A6-832D-B2977AE109A1}" type="presParOf" srcId="{489DFAD9-BBE4-4FE3-99B8-ECAD341BC42C}" destId="{25CBB388-87FE-4DA8-96F9-423170E7647B}" srcOrd="1" destOrd="0" presId="urn:microsoft.com/office/officeart/2005/8/layout/bList2"/>
    <dgm:cxn modelId="{2B0EF3AC-CFE5-4FA6-AE32-95E6D3753564}" type="presParOf" srcId="{489DFAD9-BBE4-4FE3-99B8-ECAD341BC42C}" destId="{71FC5DFB-18DF-45E6-95B5-130A3A4D194A}" srcOrd="2" destOrd="0" presId="urn:microsoft.com/office/officeart/2005/8/layout/bList2"/>
    <dgm:cxn modelId="{B221FE88-82DB-47B9-BE29-82FA55A4C220}" type="presParOf" srcId="{489DFAD9-BBE4-4FE3-99B8-ECAD341BC42C}" destId="{C4430FC0-E26D-400B-AEAC-C7738DA6EB8E}" srcOrd="3" destOrd="0" presId="urn:microsoft.com/office/officeart/2005/8/layout/bList2"/>
    <dgm:cxn modelId="{607F4E0B-FF8C-43C4-AB9B-FBDD44B6C4E3}" type="presParOf" srcId="{A591D4AD-1423-4AF8-A310-E5823A2275A7}" destId="{A9C11241-D71C-46DA-BA17-CBEEA2EF8C7E}" srcOrd="1" destOrd="0" presId="urn:microsoft.com/office/officeart/2005/8/layout/bList2"/>
    <dgm:cxn modelId="{52CACD4C-A24D-4C85-8786-DBD53A748440}" type="presParOf" srcId="{A591D4AD-1423-4AF8-A310-E5823A2275A7}" destId="{87BC5B67-3F46-4F65-A78F-2ACE0E33F34E}" srcOrd="2" destOrd="0" presId="urn:microsoft.com/office/officeart/2005/8/layout/bList2"/>
    <dgm:cxn modelId="{6C4EE4C1-CECF-4AB2-9EAA-4088804884E7}" type="presParOf" srcId="{87BC5B67-3F46-4F65-A78F-2ACE0E33F34E}" destId="{A4BF251E-39BE-48B1-891E-CEAE18E7BF3C}" srcOrd="0" destOrd="0" presId="urn:microsoft.com/office/officeart/2005/8/layout/bList2"/>
    <dgm:cxn modelId="{47704D35-0E20-41C6-929F-38678190CCD5}" type="presParOf" srcId="{87BC5B67-3F46-4F65-A78F-2ACE0E33F34E}" destId="{6284EDC2-0318-4CC1-88E9-40C0FB94419C}" srcOrd="1" destOrd="0" presId="urn:microsoft.com/office/officeart/2005/8/layout/bList2"/>
    <dgm:cxn modelId="{64F7ED41-EA4E-4D7B-8318-DC818DC05CC2}" type="presParOf" srcId="{87BC5B67-3F46-4F65-A78F-2ACE0E33F34E}" destId="{FFC89F02-3A6B-442D-AFAF-9610900E7EEE}" srcOrd="2" destOrd="0" presId="urn:microsoft.com/office/officeart/2005/8/layout/bList2"/>
    <dgm:cxn modelId="{281035B3-46EB-4E3E-8C6B-0C974FDA4072}" type="presParOf" srcId="{87BC5B67-3F46-4F65-A78F-2ACE0E33F34E}" destId="{F5C2CA48-0220-4360-BE71-263248A926CE}" srcOrd="3" destOrd="0" presId="urn:microsoft.com/office/officeart/2005/8/layout/bList2"/>
    <dgm:cxn modelId="{AD2A32AA-B0BF-45DD-80A6-B6BDE5F29D76}" type="presParOf" srcId="{A591D4AD-1423-4AF8-A310-E5823A2275A7}" destId="{109C5841-0882-4FB6-B5A3-4F9681C8A32B}" srcOrd="3" destOrd="0" presId="urn:microsoft.com/office/officeart/2005/8/layout/bList2"/>
    <dgm:cxn modelId="{1BC9362B-2A4D-4FB1-BB6E-26D4A1C17BD2}" type="presParOf" srcId="{A591D4AD-1423-4AF8-A310-E5823A2275A7}" destId="{8134A43F-4A41-4752-8F90-E8F4F49A7101}" srcOrd="4" destOrd="0" presId="urn:microsoft.com/office/officeart/2005/8/layout/bList2"/>
    <dgm:cxn modelId="{3424E51E-F424-425A-8B06-FB15BCDEAC71}" type="presParOf" srcId="{8134A43F-4A41-4752-8F90-E8F4F49A7101}" destId="{847A2079-2EE7-4084-8F27-1817DEEA9407}" srcOrd="0" destOrd="0" presId="urn:microsoft.com/office/officeart/2005/8/layout/bList2"/>
    <dgm:cxn modelId="{9E665016-D9D2-412D-B65C-932ECE780F03}" type="presParOf" srcId="{8134A43F-4A41-4752-8F90-E8F4F49A7101}" destId="{F1838128-3CDF-4DC4-A0F7-7DAE85721F72}" srcOrd="1" destOrd="0" presId="urn:microsoft.com/office/officeart/2005/8/layout/bList2"/>
    <dgm:cxn modelId="{9F35A86A-5B7B-4234-8C82-33F08B26E15C}" type="presParOf" srcId="{8134A43F-4A41-4752-8F90-E8F4F49A7101}" destId="{7E4781E5-43F1-48CC-836D-5580060D76BA}" srcOrd="2" destOrd="0" presId="urn:microsoft.com/office/officeart/2005/8/layout/bList2"/>
    <dgm:cxn modelId="{E0DABCA6-5391-4E93-B79D-B5C99314D1B5}" type="presParOf" srcId="{8134A43F-4A41-4752-8F90-E8F4F49A7101}" destId="{F3B4C68A-5197-4707-8C12-45100C9CADF5}"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DFF79E-E0B1-4953-B9E9-4276D13AAD3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SG"/>
        </a:p>
      </dgm:t>
    </dgm:pt>
    <dgm:pt modelId="{88FEBF7E-F1AD-4E4F-946A-E43F5A8979E4}">
      <dgm:prSet phldrT="[Text]"/>
      <dgm:spPr/>
      <dgm:t>
        <a:bodyPr/>
        <a:lstStyle/>
        <a:p>
          <a:r>
            <a:rPr lang="en-US" dirty="0"/>
            <a:t>Simplify</a:t>
          </a:r>
          <a:endParaRPr lang="en-SG" dirty="0"/>
        </a:p>
      </dgm:t>
    </dgm:pt>
    <dgm:pt modelId="{E09292C0-6808-41E6-ACE2-EF907BBFAF0F}" type="parTrans" cxnId="{0C6A26EC-FA4F-434F-A354-4F72FBB3C14F}">
      <dgm:prSet/>
      <dgm:spPr/>
      <dgm:t>
        <a:bodyPr/>
        <a:lstStyle/>
        <a:p>
          <a:endParaRPr lang="en-SG"/>
        </a:p>
      </dgm:t>
    </dgm:pt>
    <dgm:pt modelId="{087B0E63-4513-437F-9941-57DCBF0B034A}" type="sibTrans" cxnId="{0C6A26EC-FA4F-434F-A354-4F72FBB3C14F}">
      <dgm:prSet/>
      <dgm:spPr/>
      <dgm:t>
        <a:bodyPr/>
        <a:lstStyle/>
        <a:p>
          <a:endParaRPr lang="en-SG"/>
        </a:p>
      </dgm:t>
    </dgm:pt>
    <dgm:pt modelId="{65ED8DA0-2657-445B-BD5B-E1E7AA2BAAE7}">
      <dgm:prSet phldrT="[Text]"/>
      <dgm:spPr/>
      <dgm:t>
        <a:bodyPr/>
        <a:lstStyle/>
        <a:p>
          <a:r>
            <a:rPr lang="en-US" dirty="0"/>
            <a:t>Use a greedy approach to the constructing principal flows.</a:t>
          </a:r>
          <a:endParaRPr lang="en-SG" dirty="0"/>
        </a:p>
      </dgm:t>
    </dgm:pt>
    <dgm:pt modelId="{6DC197D3-388A-4630-98B8-DAA5D8C9F650}" type="parTrans" cxnId="{847F452E-FC10-45A3-B661-E40AD79B4A34}">
      <dgm:prSet/>
      <dgm:spPr/>
      <dgm:t>
        <a:bodyPr/>
        <a:lstStyle/>
        <a:p>
          <a:endParaRPr lang="en-SG"/>
        </a:p>
      </dgm:t>
    </dgm:pt>
    <dgm:pt modelId="{D899FEDA-8214-4874-9428-9B0D1C9699A9}" type="sibTrans" cxnId="{847F452E-FC10-45A3-B661-E40AD79B4A34}">
      <dgm:prSet/>
      <dgm:spPr/>
      <dgm:t>
        <a:bodyPr/>
        <a:lstStyle/>
        <a:p>
          <a:endParaRPr lang="en-SG"/>
        </a:p>
      </dgm:t>
    </dgm:pt>
    <dgm:pt modelId="{5A5F191F-51AE-42E8-BA7A-E15BB6655847}">
      <dgm:prSet phldrT="[Text]"/>
      <dgm:spPr/>
      <dgm:t>
        <a:bodyPr/>
        <a:lstStyle/>
        <a:p>
          <a:r>
            <a:rPr lang="en-US" dirty="0"/>
            <a:t>Focus</a:t>
          </a:r>
          <a:endParaRPr lang="en-SG" dirty="0"/>
        </a:p>
      </dgm:t>
    </dgm:pt>
    <dgm:pt modelId="{43FDC787-E37E-4B2C-8DE6-41C23547961A}" type="parTrans" cxnId="{88D22B80-53B7-4CE1-AB9B-6AAAE3341D31}">
      <dgm:prSet/>
      <dgm:spPr/>
      <dgm:t>
        <a:bodyPr/>
        <a:lstStyle/>
        <a:p>
          <a:endParaRPr lang="en-SG"/>
        </a:p>
      </dgm:t>
    </dgm:pt>
    <dgm:pt modelId="{0DA3907C-CF4F-40AB-931C-95D57407B579}" type="sibTrans" cxnId="{88D22B80-53B7-4CE1-AB9B-6AAAE3341D31}">
      <dgm:prSet/>
      <dgm:spPr/>
      <dgm:t>
        <a:bodyPr/>
        <a:lstStyle/>
        <a:p>
          <a:endParaRPr lang="en-SG"/>
        </a:p>
      </dgm:t>
    </dgm:pt>
    <dgm:pt modelId="{24BDF23D-8FC0-4A2D-8920-47D4DBED52C5}">
      <dgm:prSet phldrT="[Text]"/>
      <dgm:spPr/>
      <dgm:t>
        <a:bodyPr/>
        <a:lstStyle/>
        <a:p>
          <a:r>
            <a:rPr lang="en-US" dirty="0"/>
            <a:t>Focus on the 1</a:t>
          </a:r>
          <a:r>
            <a:rPr lang="en-US" baseline="30000" dirty="0"/>
            <a:t>st</a:t>
          </a:r>
          <a:r>
            <a:rPr lang="en-US" dirty="0"/>
            <a:t> principal flow.</a:t>
          </a:r>
          <a:endParaRPr lang="en-SG" dirty="0"/>
        </a:p>
      </dgm:t>
    </dgm:pt>
    <dgm:pt modelId="{164D99E5-CB74-4B32-BAF1-93E24248B2E1}" type="parTrans" cxnId="{BA2D64E9-3722-4A4A-8C95-A220F5E094BC}">
      <dgm:prSet/>
      <dgm:spPr/>
      <dgm:t>
        <a:bodyPr/>
        <a:lstStyle/>
        <a:p>
          <a:endParaRPr lang="en-SG"/>
        </a:p>
      </dgm:t>
    </dgm:pt>
    <dgm:pt modelId="{F14F0989-E678-4C9A-8B70-A62701F55399}" type="sibTrans" cxnId="{BA2D64E9-3722-4A4A-8C95-A220F5E094BC}">
      <dgm:prSet/>
      <dgm:spPr/>
      <dgm:t>
        <a:bodyPr/>
        <a:lstStyle/>
        <a:p>
          <a:endParaRPr lang="en-SG"/>
        </a:p>
      </dgm:t>
    </dgm:pt>
    <dgm:pt modelId="{8A302568-4751-46F8-A672-49B7F5F6DC7F}">
      <dgm:prSet phldrT="[Text]"/>
      <dgm:spPr/>
      <dgm:t>
        <a:bodyPr/>
        <a:lstStyle/>
        <a:p>
          <a:r>
            <a:rPr lang="en-US" dirty="0"/>
            <a:t>Assume all data lies on some d-dimensional hypersphere of radius 1, embedded in a D-dimensional space.</a:t>
          </a:r>
          <a:endParaRPr lang="en-SG" dirty="0"/>
        </a:p>
      </dgm:t>
    </dgm:pt>
    <dgm:pt modelId="{C7F5E577-4909-4365-8E6A-7EE0432A9876}" type="parTrans" cxnId="{34B13914-4DA7-4AE8-A6E3-69638A1B77B9}">
      <dgm:prSet/>
      <dgm:spPr/>
      <dgm:t>
        <a:bodyPr/>
        <a:lstStyle/>
        <a:p>
          <a:endParaRPr lang="en-SG"/>
        </a:p>
      </dgm:t>
    </dgm:pt>
    <dgm:pt modelId="{1BD02CB9-276B-47EF-B7C3-9C93FF9F44CF}" type="sibTrans" cxnId="{34B13914-4DA7-4AE8-A6E3-69638A1B77B9}">
      <dgm:prSet/>
      <dgm:spPr/>
      <dgm:t>
        <a:bodyPr/>
        <a:lstStyle/>
        <a:p>
          <a:endParaRPr lang="en-SG"/>
        </a:p>
      </dgm:t>
    </dgm:pt>
    <dgm:pt modelId="{D0BA0C31-2A8E-47FB-A0AA-76A73C90D219}">
      <dgm:prSet phldrT="[Text]"/>
      <dgm:spPr/>
      <dgm:t>
        <a:bodyPr/>
        <a:lstStyle/>
        <a:p>
          <a:r>
            <a:rPr lang="en-US" b="0" i="0" dirty="0">
              <a:solidFill>
                <a:srgbClr val="000000"/>
              </a:solidFill>
              <a:effectLst/>
              <a:latin typeface="+mn-lt"/>
            </a:rPr>
            <a:t>How would this new method describe various, popular multivariate datasets? Could it find novel patterns of variation?</a:t>
          </a:r>
          <a:endParaRPr lang="en-SG" dirty="0">
            <a:latin typeface="+mn-lt"/>
          </a:endParaRPr>
        </a:p>
      </dgm:t>
    </dgm:pt>
    <dgm:pt modelId="{89F5FFFB-7841-4441-A57B-6B737EFC6A22}" type="parTrans" cxnId="{A55F5B40-8819-471B-BD1A-E882438B611E}">
      <dgm:prSet/>
      <dgm:spPr/>
      <dgm:t>
        <a:bodyPr/>
        <a:lstStyle/>
        <a:p>
          <a:endParaRPr lang="en-SG"/>
        </a:p>
      </dgm:t>
    </dgm:pt>
    <dgm:pt modelId="{5AD51A7C-A9FC-4566-9252-8225C881FB68}" type="sibTrans" cxnId="{A55F5B40-8819-471B-BD1A-E882438B611E}">
      <dgm:prSet/>
      <dgm:spPr/>
      <dgm:t>
        <a:bodyPr/>
        <a:lstStyle/>
        <a:p>
          <a:endParaRPr lang="en-SG"/>
        </a:p>
      </dgm:t>
    </dgm:pt>
    <dgm:pt modelId="{C4905476-E5E3-4242-B127-935D406F8E2A}">
      <dgm:prSet phldrT="[Text]"/>
      <dgm:spPr/>
      <dgm:t>
        <a:bodyPr/>
        <a:lstStyle/>
        <a:p>
          <a:r>
            <a:rPr lang="en-US" dirty="0"/>
            <a:t>Investigate</a:t>
          </a:r>
          <a:endParaRPr lang="en-SG" dirty="0"/>
        </a:p>
      </dgm:t>
    </dgm:pt>
    <dgm:pt modelId="{0D3204F5-DAFD-4D7B-9C91-AEDFB6C4DCDC}" type="sibTrans" cxnId="{F126998D-DA9B-4066-AF52-835E7249029C}">
      <dgm:prSet/>
      <dgm:spPr/>
      <dgm:t>
        <a:bodyPr/>
        <a:lstStyle/>
        <a:p>
          <a:endParaRPr lang="en-SG"/>
        </a:p>
      </dgm:t>
    </dgm:pt>
    <dgm:pt modelId="{1719FE67-275A-4B53-A4B3-8F092FBC5B9E}" type="parTrans" cxnId="{F126998D-DA9B-4066-AF52-835E7249029C}">
      <dgm:prSet/>
      <dgm:spPr/>
      <dgm:t>
        <a:bodyPr/>
        <a:lstStyle/>
        <a:p>
          <a:endParaRPr lang="en-SG"/>
        </a:p>
      </dgm:t>
    </dgm:pt>
    <dgm:pt modelId="{60594887-0991-4448-894F-EEF2BE12D5A0}" type="pres">
      <dgm:prSet presAssocID="{AADFF79E-E0B1-4953-B9E9-4276D13AAD36}" presName="linearFlow" presStyleCnt="0">
        <dgm:presLayoutVars>
          <dgm:dir/>
          <dgm:animLvl val="lvl"/>
          <dgm:resizeHandles val="exact"/>
        </dgm:presLayoutVars>
      </dgm:prSet>
      <dgm:spPr/>
    </dgm:pt>
    <dgm:pt modelId="{130E9A13-3817-4F7D-BBE7-AEE21D820E16}" type="pres">
      <dgm:prSet presAssocID="{88FEBF7E-F1AD-4E4F-946A-E43F5A8979E4}" presName="composite" presStyleCnt="0"/>
      <dgm:spPr/>
    </dgm:pt>
    <dgm:pt modelId="{02752AFB-E384-4EB2-A845-6A717C47CA16}" type="pres">
      <dgm:prSet presAssocID="{88FEBF7E-F1AD-4E4F-946A-E43F5A8979E4}" presName="parentText" presStyleLbl="alignNode1" presStyleIdx="0" presStyleCnt="3">
        <dgm:presLayoutVars>
          <dgm:chMax val="1"/>
          <dgm:bulletEnabled val="1"/>
        </dgm:presLayoutVars>
      </dgm:prSet>
      <dgm:spPr/>
    </dgm:pt>
    <dgm:pt modelId="{D9D83EFA-F5DF-4469-BC65-F5AEA0C9FC80}" type="pres">
      <dgm:prSet presAssocID="{88FEBF7E-F1AD-4E4F-946A-E43F5A8979E4}" presName="descendantText" presStyleLbl="alignAcc1" presStyleIdx="0" presStyleCnt="3">
        <dgm:presLayoutVars>
          <dgm:bulletEnabled val="1"/>
        </dgm:presLayoutVars>
      </dgm:prSet>
      <dgm:spPr/>
    </dgm:pt>
    <dgm:pt modelId="{CBF37BF7-7FDB-49E5-A1DB-57C7C35D8EEC}" type="pres">
      <dgm:prSet presAssocID="{087B0E63-4513-437F-9941-57DCBF0B034A}" presName="sp" presStyleCnt="0"/>
      <dgm:spPr/>
    </dgm:pt>
    <dgm:pt modelId="{7415A783-FA5E-4235-9414-2E846BCD46C1}" type="pres">
      <dgm:prSet presAssocID="{5A5F191F-51AE-42E8-BA7A-E15BB6655847}" presName="composite" presStyleCnt="0"/>
      <dgm:spPr/>
    </dgm:pt>
    <dgm:pt modelId="{29112442-53E6-492F-A635-62D38552950D}" type="pres">
      <dgm:prSet presAssocID="{5A5F191F-51AE-42E8-BA7A-E15BB6655847}" presName="parentText" presStyleLbl="alignNode1" presStyleIdx="1" presStyleCnt="3" custLinFactNeighborY="0">
        <dgm:presLayoutVars>
          <dgm:chMax val="1"/>
          <dgm:bulletEnabled val="1"/>
        </dgm:presLayoutVars>
      </dgm:prSet>
      <dgm:spPr/>
    </dgm:pt>
    <dgm:pt modelId="{ADD62947-FCCA-435C-9066-7AC330828510}" type="pres">
      <dgm:prSet presAssocID="{5A5F191F-51AE-42E8-BA7A-E15BB6655847}" presName="descendantText" presStyleLbl="alignAcc1" presStyleIdx="1" presStyleCnt="3">
        <dgm:presLayoutVars>
          <dgm:bulletEnabled val="1"/>
        </dgm:presLayoutVars>
      </dgm:prSet>
      <dgm:spPr/>
    </dgm:pt>
    <dgm:pt modelId="{54A45E5C-FFC6-40C3-98E1-C60B874AA6B9}" type="pres">
      <dgm:prSet presAssocID="{0DA3907C-CF4F-40AB-931C-95D57407B579}" presName="sp" presStyleCnt="0"/>
      <dgm:spPr/>
    </dgm:pt>
    <dgm:pt modelId="{1623CBD9-7276-4CD6-9D0C-D734CFA8DEE1}" type="pres">
      <dgm:prSet presAssocID="{C4905476-E5E3-4242-B127-935D406F8E2A}" presName="composite" presStyleCnt="0"/>
      <dgm:spPr/>
    </dgm:pt>
    <dgm:pt modelId="{7B9B2C69-266A-4C71-8637-12FC7DBDBB0B}" type="pres">
      <dgm:prSet presAssocID="{C4905476-E5E3-4242-B127-935D406F8E2A}" presName="parentText" presStyleLbl="alignNode1" presStyleIdx="2" presStyleCnt="3">
        <dgm:presLayoutVars>
          <dgm:chMax val="1"/>
          <dgm:bulletEnabled val="1"/>
        </dgm:presLayoutVars>
      </dgm:prSet>
      <dgm:spPr/>
    </dgm:pt>
    <dgm:pt modelId="{989AFA9D-E0DB-4383-B692-C362AB1575C9}" type="pres">
      <dgm:prSet presAssocID="{C4905476-E5E3-4242-B127-935D406F8E2A}" presName="descendantText" presStyleLbl="alignAcc1" presStyleIdx="2" presStyleCnt="3">
        <dgm:presLayoutVars>
          <dgm:bulletEnabled val="1"/>
        </dgm:presLayoutVars>
      </dgm:prSet>
      <dgm:spPr/>
    </dgm:pt>
  </dgm:ptLst>
  <dgm:cxnLst>
    <dgm:cxn modelId="{34B13914-4DA7-4AE8-A6E3-69638A1B77B9}" srcId="{5A5F191F-51AE-42E8-BA7A-E15BB6655847}" destId="{8A302568-4751-46F8-A672-49B7F5F6DC7F}" srcOrd="1" destOrd="0" parTransId="{C7F5E577-4909-4365-8E6A-7EE0432A9876}" sibTransId="{1BD02CB9-276B-47EF-B7C3-9C93FF9F44CF}"/>
    <dgm:cxn modelId="{AD113029-DD94-4F63-A92A-D24E6C18F4D3}" type="presOf" srcId="{AADFF79E-E0B1-4953-B9E9-4276D13AAD36}" destId="{60594887-0991-4448-894F-EEF2BE12D5A0}" srcOrd="0" destOrd="0" presId="urn:microsoft.com/office/officeart/2005/8/layout/chevron2"/>
    <dgm:cxn modelId="{847F452E-FC10-45A3-B661-E40AD79B4A34}" srcId="{88FEBF7E-F1AD-4E4F-946A-E43F5A8979E4}" destId="{65ED8DA0-2657-445B-BD5B-E1E7AA2BAAE7}" srcOrd="0" destOrd="0" parTransId="{6DC197D3-388A-4630-98B8-DAA5D8C9F650}" sibTransId="{D899FEDA-8214-4874-9428-9B0D1C9699A9}"/>
    <dgm:cxn modelId="{A55F5B40-8819-471B-BD1A-E882438B611E}" srcId="{C4905476-E5E3-4242-B127-935D406F8E2A}" destId="{D0BA0C31-2A8E-47FB-A0AA-76A73C90D219}" srcOrd="0" destOrd="0" parTransId="{89F5FFFB-7841-4441-A57B-6B737EFC6A22}" sibTransId="{5AD51A7C-A9FC-4566-9252-8225C881FB68}"/>
    <dgm:cxn modelId="{7F1A6B71-5EBF-4254-A3DD-E2F57A81D2FE}" type="presOf" srcId="{88FEBF7E-F1AD-4E4F-946A-E43F5A8979E4}" destId="{02752AFB-E384-4EB2-A845-6A717C47CA16}" srcOrd="0" destOrd="0" presId="urn:microsoft.com/office/officeart/2005/8/layout/chevron2"/>
    <dgm:cxn modelId="{F4CD8156-DE79-4293-A30A-CE60156B2B92}" type="presOf" srcId="{8A302568-4751-46F8-A672-49B7F5F6DC7F}" destId="{ADD62947-FCCA-435C-9066-7AC330828510}" srcOrd="0" destOrd="1" presId="urn:microsoft.com/office/officeart/2005/8/layout/chevron2"/>
    <dgm:cxn modelId="{88D22B80-53B7-4CE1-AB9B-6AAAE3341D31}" srcId="{AADFF79E-E0B1-4953-B9E9-4276D13AAD36}" destId="{5A5F191F-51AE-42E8-BA7A-E15BB6655847}" srcOrd="1" destOrd="0" parTransId="{43FDC787-E37E-4B2C-8DE6-41C23547961A}" sibTransId="{0DA3907C-CF4F-40AB-931C-95D57407B579}"/>
    <dgm:cxn modelId="{F126998D-DA9B-4066-AF52-835E7249029C}" srcId="{AADFF79E-E0B1-4953-B9E9-4276D13AAD36}" destId="{C4905476-E5E3-4242-B127-935D406F8E2A}" srcOrd="2" destOrd="0" parTransId="{1719FE67-275A-4B53-A4B3-8F092FBC5B9E}" sibTransId="{0D3204F5-DAFD-4D7B-9C91-AEDFB6C4DCDC}"/>
    <dgm:cxn modelId="{21C2E39B-E309-475C-90E3-E6B8B62E77D7}" type="presOf" srcId="{C4905476-E5E3-4242-B127-935D406F8E2A}" destId="{7B9B2C69-266A-4C71-8637-12FC7DBDBB0B}" srcOrd="0" destOrd="0" presId="urn:microsoft.com/office/officeart/2005/8/layout/chevron2"/>
    <dgm:cxn modelId="{809413A2-34B6-4E00-B123-5C3B1C24B281}" type="presOf" srcId="{D0BA0C31-2A8E-47FB-A0AA-76A73C90D219}" destId="{989AFA9D-E0DB-4383-B692-C362AB1575C9}" srcOrd="0" destOrd="0" presId="urn:microsoft.com/office/officeart/2005/8/layout/chevron2"/>
    <dgm:cxn modelId="{962D59C3-1B6E-409E-803B-B75A766186C4}" type="presOf" srcId="{5A5F191F-51AE-42E8-BA7A-E15BB6655847}" destId="{29112442-53E6-492F-A635-62D38552950D}" srcOrd="0" destOrd="0" presId="urn:microsoft.com/office/officeart/2005/8/layout/chevron2"/>
    <dgm:cxn modelId="{7326ABD9-267D-4A2C-AB7E-828824192D33}" type="presOf" srcId="{65ED8DA0-2657-445B-BD5B-E1E7AA2BAAE7}" destId="{D9D83EFA-F5DF-4469-BC65-F5AEA0C9FC80}" srcOrd="0" destOrd="0" presId="urn:microsoft.com/office/officeart/2005/8/layout/chevron2"/>
    <dgm:cxn modelId="{6962ACE0-7C03-4D30-B5FE-5C83CC0DE973}" type="presOf" srcId="{24BDF23D-8FC0-4A2D-8920-47D4DBED52C5}" destId="{ADD62947-FCCA-435C-9066-7AC330828510}" srcOrd="0" destOrd="0" presId="urn:microsoft.com/office/officeart/2005/8/layout/chevron2"/>
    <dgm:cxn modelId="{BA2D64E9-3722-4A4A-8C95-A220F5E094BC}" srcId="{5A5F191F-51AE-42E8-BA7A-E15BB6655847}" destId="{24BDF23D-8FC0-4A2D-8920-47D4DBED52C5}" srcOrd="0" destOrd="0" parTransId="{164D99E5-CB74-4B32-BAF1-93E24248B2E1}" sibTransId="{F14F0989-E678-4C9A-8B70-A62701F55399}"/>
    <dgm:cxn modelId="{0C6A26EC-FA4F-434F-A354-4F72FBB3C14F}" srcId="{AADFF79E-E0B1-4953-B9E9-4276D13AAD36}" destId="{88FEBF7E-F1AD-4E4F-946A-E43F5A8979E4}" srcOrd="0" destOrd="0" parTransId="{E09292C0-6808-41E6-ACE2-EF907BBFAF0F}" sibTransId="{087B0E63-4513-437F-9941-57DCBF0B034A}"/>
    <dgm:cxn modelId="{29D726C1-AEF6-4A00-A2BE-CC23ADA9DBC3}" type="presParOf" srcId="{60594887-0991-4448-894F-EEF2BE12D5A0}" destId="{130E9A13-3817-4F7D-BBE7-AEE21D820E16}" srcOrd="0" destOrd="0" presId="urn:microsoft.com/office/officeart/2005/8/layout/chevron2"/>
    <dgm:cxn modelId="{7362370C-2FF6-45C2-A399-39BA362E8699}" type="presParOf" srcId="{130E9A13-3817-4F7D-BBE7-AEE21D820E16}" destId="{02752AFB-E384-4EB2-A845-6A717C47CA16}" srcOrd="0" destOrd="0" presId="urn:microsoft.com/office/officeart/2005/8/layout/chevron2"/>
    <dgm:cxn modelId="{8E01C6F2-AD0B-4846-B611-182CF21F005C}" type="presParOf" srcId="{130E9A13-3817-4F7D-BBE7-AEE21D820E16}" destId="{D9D83EFA-F5DF-4469-BC65-F5AEA0C9FC80}" srcOrd="1" destOrd="0" presId="urn:microsoft.com/office/officeart/2005/8/layout/chevron2"/>
    <dgm:cxn modelId="{18DEF0E5-C1A7-4AF6-96CB-D22C917882EE}" type="presParOf" srcId="{60594887-0991-4448-894F-EEF2BE12D5A0}" destId="{CBF37BF7-7FDB-49E5-A1DB-57C7C35D8EEC}" srcOrd="1" destOrd="0" presId="urn:microsoft.com/office/officeart/2005/8/layout/chevron2"/>
    <dgm:cxn modelId="{8DCA2A41-736E-4F4F-B3FD-67D02004058B}" type="presParOf" srcId="{60594887-0991-4448-894F-EEF2BE12D5A0}" destId="{7415A783-FA5E-4235-9414-2E846BCD46C1}" srcOrd="2" destOrd="0" presId="urn:microsoft.com/office/officeart/2005/8/layout/chevron2"/>
    <dgm:cxn modelId="{FA8148BE-DE88-412C-943E-697973D3510F}" type="presParOf" srcId="{7415A783-FA5E-4235-9414-2E846BCD46C1}" destId="{29112442-53E6-492F-A635-62D38552950D}" srcOrd="0" destOrd="0" presId="urn:microsoft.com/office/officeart/2005/8/layout/chevron2"/>
    <dgm:cxn modelId="{CB415F19-62FC-403C-AB93-6DBE06F6BE06}" type="presParOf" srcId="{7415A783-FA5E-4235-9414-2E846BCD46C1}" destId="{ADD62947-FCCA-435C-9066-7AC330828510}" srcOrd="1" destOrd="0" presId="urn:microsoft.com/office/officeart/2005/8/layout/chevron2"/>
    <dgm:cxn modelId="{4F7D02FC-4DE5-465C-92E5-923F8F0958D8}" type="presParOf" srcId="{60594887-0991-4448-894F-EEF2BE12D5A0}" destId="{54A45E5C-FFC6-40C3-98E1-C60B874AA6B9}" srcOrd="3" destOrd="0" presId="urn:microsoft.com/office/officeart/2005/8/layout/chevron2"/>
    <dgm:cxn modelId="{13FC8894-0D37-4971-90CC-1D9A012C3F33}" type="presParOf" srcId="{60594887-0991-4448-894F-EEF2BE12D5A0}" destId="{1623CBD9-7276-4CD6-9D0C-D734CFA8DEE1}" srcOrd="4" destOrd="0" presId="urn:microsoft.com/office/officeart/2005/8/layout/chevron2"/>
    <dgm:cxn modelId="{C603C361-DEA3-4EBA-A904-528E5D3A965B}" type="presParOf" srcId="{1623CBD9-7276-4CD6-9D0C-D734CFA8DEE1}" destId="{7B9B2C69-266A-4C71-8637-12FC7DBDBB0B}" srcOrd="0" destOrd="0" presId="urn:microsoft.com/office/officeart/2005/8/layout/chevron2"/>
    <dgm:cxn modelId="{65E572F7-13EC-4CCA-9AE3-45BC5FF88DE3}" type="presParOf" srcId="{1623CBD9-7276-4CD6-9D0C-D734CFA8DEE1}" destId="{989AFA9D-E0DB-4383-B692-C362AB1575C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A1E347-8E4C-4B98-8E7C-38887BB05541}"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SG"/>
        </a:p>
      </dgm:t>
    </dgm:pt>
    <dgm:pt modelId="{65CD0EBC-7CA2-4EDC-B6C9-38750A35759C}">
      <dgm:prSet phldrT="[Text]"/>
      <dgm:spPr/>
      <dgm:t>
        <a:bodyPr/>
        <a:lstStyle/>
        <a:p>
          <a:r>
            <a:rPr lang="en-US" dirty="0">
              <a:latin typeface="+mn-lt"/>
              <a:ea typeface="Cambria Math" panose="02040503050406030204" pitchFamily="18" charset="0"/>
            </a:rPr>
            <a:t>Motivation and Goal</a:t>
          </a:r>
          <a:endParaRPr lang="en-SG" dirty="0">
            <a:latin typeface="+mn-lt"/>
            <a:ea typeface="Cambria Math" panose="02040503050406030204" pitchFamily="18" charset="0"/>
          </a:endParaRPr>
        </a:p>
      </dgm:t>
    </dgm:pt>
    <dgm:pt modelId="{85D0B0F3-9C18-4584-B766-B5F6EA5B461D}" type="parTrans" cxnId="{D3558704-7EDE-4F75-9B3E-35F791F2079A}">
      <dgm:prSet/>
      <dgm:spPr/>
      <dgm:t>
        <a:bodyPr/>
        <a:lstStyle/>
        <a:p>
          <a:endParaRPr lang="en-SG"/>
        </a:p>
      </dgm:t>
    </dgm:pt>
    <dgm:pt modelId="{BC1B06C0-0F89-4D8C-AC7E-B5D54A2135AF}" type="sibTrans" cxnId="{D3558704-7EDE-4F75-9B3E-35F791F2079A}">
      <dgm:prSet/>
      <dgm:spPr/>
      <dgm:t>
        <a:bodyPr/>
        <a:lstStyle/>
        <a:p>
          <a:endParaRPr lang="en-SG"/>
        </a:p>
      </dgm:t>
    </dgm:pt>
    <dgm:pt modelId="{04186B92-6606-4216-BDD5-50A71FB59A42}">
      <dgm:prSet phldrT="[Text]"/>
      <dgm:spPr/>
      <dgm:t>
        <a:bodyPr/>
        <a:lstStyle/>
        <a:p>
          <a:r>
            <a:rPr lang="en-US" dirty="0"/>
            <a:t>Definitions</a:t>
          </a:r>
          <a:endParaRPr lang="en-SG" dirty="0"/>
        </a:p>
      </dgm:t>
    </dgm:pt>
    <dgm:pt modelId="{0DB37D48-63BF-4F10-92C6-5A8D57FDF93B}" type="parTrans" cxnId="{12BE1FCE-09E4-4662-9295-0F5B62474420}">
      <dgm:prSet/>
      <dgm:spPr/>
      <dgm:t>
        <a:bodyPr/>
        <a:lstStyle/>
        <a:p>
          <a:endParaRPr lang="en-SG"/>
        </a:p>
      </dgm:t>
    </dgm:pt>
    <dgm:pt modelId="{9E988333-BA7F-4482-BA1C-BEDAF82714FD}" type="sibTrans" cxnId="{12BE1FCE-09E4-4662-9295-0F5B62474420}">
      <dgm:prSet/>
      <dgm:spPr/>
      <dgm:t>
        <a:bodyPr/>
        <a:lstStyle/>
        <a:p>
          <a:endParaRPr lang="en-SG"/>
        </a:p>
      </dgm:t>
    </dgm:pt>
    <dgm:pt modelId="{CAE1AB43-19D2-40DE-9597-1835856B0D51}">
      <dgm:prSet phldrT="[Text]"/>
      <dgm:spPr/>
      <dgm:t>
        <a:bodyPr/>
        <a:lstStyle/>
        <a:p>
          <a:r>
            <a:rPr lang="en-US" dirty="0"/>
            <a:t>Literature Review</a:t>
          </a:r>
          <a:endParaRPr lang="en-SG" dirty="0"/>
        </a:p>
      </dgm:t>
    </dgm:pt>
    <dgm:pt modelId="{C16829C1-B88F-4B88-943B-E156A105547C}" type="parTrans" cxnId="{4C038231-4FC7-43D1-A04B-7652A43CFBBE}">
      <dgm:prSet/>
      <dgm:spPr/>
      <dgm:t>
        <a:bodyPr/>
        <a:lstStyle/>
        <a:p>
          <a:endParaRPr lang="en-SG"/>
        </a:p>
      </dgm:t>
    </dgm:pt>
    <dgm:pt modelId="{65E80995-74F5-4F74-9CB5-6E2127413D8C}" type="sibTrans" cxnId="{4C038231-4FC7-43D1-A04B-7652A43CFBBE}">
      <dgm:prSet/>
      <dgm:spPr/>
      <dgm:t>
        <a:bodyPr/>
        <a:lstStyle/>
        <a:p>
          <a:endParaRPr lang="en-SG"/>
        </a:p>
      </dgm:t>
    </dgm:pt>
    <dgm:pt modelId="{524EA0B7-DB30-4140-9DED-5F40C55314AF}">
      <dgm:prSet phldrT="[Text]"/>
      <dgm:spPr/>
      <dgm:t>
        <a:bodyPr/>
        <a:lstStyle/>
        <a:p>
          <a:r>
            <a:rPr lang="en-US" dirty="0"/>
            <a:t>Principal Flow Algorithm</a:t>
          </a:r>
          <a:endParaRPr lang="en-SG" dirty="0"/>
        </a:p>
      </dgm:t>
    </dgm:pt>
    <dgm:pt modelId="{CDE622F2-AD50-404C-A82C-356DB619868F}" type="parTrans" cxnId="{FB97A338-505F-4FC1-82CB-5EDB77702254}">
      <dgm:prSet/>
      <dgm:spPr/>
      <dgm:t>
        <a:bodyPr/>
        <a:lstStyle/>
        <a:p>
          <a:endParaRPr lang="en-SG"/>
        </a:p>
      </dgm:t>
    </dgm:pt>
    <dgm:pt modelId="{D3D2D8AB-6F17-4997-B0CF-AA496BE662EE}" type="sibTrans" cxnId="{FB97A338-505F-4FC1-82CB-5EDB77702254}">
      <dgm:prSet/>
      <dgm:spPr/>
      <dgm:t>
        <a:bodyPr/>
        <a:lstStyle/>
        <a:p>
          <a:endParaRPr lang="en-SG"/>
        </a:p>
      </dgm:t>
    </dgm:pt>
    <dgm:pt modelId="{C6B880A5-78D4-4738-A52A-A1291F98F117}">
      <dgm:prSet phldrT="[Text]"/>
      <dgm:spPr/>
      <dgm:t>
        <a:bodyPr/>
        <a:lstStyle/>
        <a:p>
          <a:r>
            <a:rPr lang="en-US" dirty="0"/>
            <a:t>Results</a:t>
          </a:r>
          <a:endParaRPr lang="en-SG" dirty="0"/>
        </a:p>
      </dgm:t>
    </dgm:pt>
    <dgm:pt modelId="{B537398D-9CC4-41FF-8A61-B49444FE0D8A}" type="parTrans" cxnId="{0985C70E-0459-4C4C-8E82-5212F5FDEF0C}">
      <dgm:prSet/>
      <dgm:spPr/>
      <dgm:t>
        <a:bodyPr/>
        <a:lstStyle/>
        <a:p>
          <a:endParaRPr lang="en-SG"/>
        </a:p>
      </dgm:t>
    </dgm:pt>
    <dgm:pt modelId="{78F385EC-9470-4718-A4F2-AFB9EEB43ACA}" type="sibTrans" cxnId="{0985C70E-0459-4C4C-8E82-5212F5FDEF0C}">
      <dgm:prSet/>
      <dgm:spPr/>
      <dgm:t>
        <a:bodyPr/>
        <a:lstStyle/>
        <a:p>
          <a:endParaRPr lang="en-SG"/>
        </a:p>
      </dgm:t>
    </dgm:pt>
    <dgm:pt modelId="{EDB92A19-037C-4F03-8983-745A5D6BCE88}">
      <dgm:prSet phldrT="[Text]"/>
      <dgm:spPr/>
      <dgm:t>
        <a:bodyPr/>
        <a:lstStyle/>
        <a:p>
          <a:r>
            <a:rPr lang="en-US" dirty="0"/>
            <a:t>Future Work</a:t>
          </a:r>
          <a:endParaRPr lang="en-SG" dirty="0"/>
        </a:p>
      </dgm:t>
    </dgm:pt>
    <dgm:pt modelId="{96195A5E-745C-4B0F-A369-261028C43A43}" type="parTrans" cxnId="{31049B93-4C57-41A3-98DF-EACB1926E54D}">
      <dgm:prSet/>
      <dgm:spPr/>
      <dgm:t>
        <a:bodyPr/>
        <a:lstStyle/>
        <a:p>
          <a:endParaRPr lang="en-SG"/>
        </a:p>
      </dgm:t>
    </dgm:pt>
    <dgm:pt modelId="{45F0A969-6624-4A5D-9333-E822AC884CDB}" type="sibTrans" cxnId="{31049B93-4C57-41A3-98DF-EACB1926E54D}">
      <dgm:prSet/>
      <dgm:spPr/>
      <dgm:t>
        <a:bodyPr/>
        <a:lstStyle/>
        <a:p>
          <a:endParaRPr lang="en-SG"/>
        </a:p>
      </dgm:t>
    </dgm:pt>
    <dgm:pt modelId="{EE017FB1-5812-4DDE-8F89-7E31B02B472E}" type="pres">
      <dgm:prSet presAssocID="{EFA1E347-8E4C-4B98-8E7C-38887BB05541}" presName="Name0" presStyleCnt="0">
        <dgm:presLayoutVars>
          <dgm:dir/>
          <dgm:resizeHandles val="exact"/>
        </dgm:presLayoutVars>
      </dgm:prSet>
      <dgm:spPr/>
    </dgm:pt>
    <dgm:pt modelId="{6D3E6B3D-E7FA-43E0-A140-3BF6FF0F195F}" type="pres">
      <dgm:prSet presAssocID="{65CD0EBC-7CA2-4EDC-B6C9-38750A35759C}" presName="parTxOnly" presStyleLbl="node1" presStyleIdx="0" presStyleCnt="6">
        <dgm:presLayoutVars>
          <dgm:bulletEnabled val="1"/>
        </dgm:presLayoutVars>
      </dgm:prSet>
      <dgm:spPr/>
    </dgm:pt>
    <dgm:pt modelId="{E8572D4C-37DB-47C9-A0F3-210AC8BE238C}" type="pres">
      <dgm:prSet presAssocID="{BC1B06C0-0F89-4D8C-AC7E-B5D54A2135AF}" presName="parSpace" presStyleCnt="0"/>
      <dgm:spPr/>
    </dgm:pt>
    <dgm:pt modelId="{860F46B3-0E91-4BFB-B2E6-A718A79B933D}" type="pres">
      <dgm:prSet presAssocID="{04186B92-6606-4216-BDD5-50A71FB59A42}" presName="parTxOnly" presStyleLbl="node1" presStyleIdx="1" presStyleCnt="6">
        <dgm:presLayoutVars>
          <dgm:bulletEnabled val="1"/>
        </dgm:presLayoutVars>
      </dgm:prSet>
      <dgm:spPr/>
    </dgm:pt>
    <dgm:pt modelId="{8DE7FAFF-141F-46D8-898A-08E1C6C65149}" type="pres">
      <dgm:prSet presAssocID="{9E988333-BA7F-4482-BA1C-BEDAF82714FD}" presName="parSpace" presStyleCnt="0"/>
      <dgm:spPr/>
    </dgm:pt>
    <dgm:pt modelId="{391611A7-1DBC-494C-8A0A-12EA8863A640}" type="pres">
      <dgm:prSet presAssocID="{CAE1AB43-19D2-40DE-9597-1835856B0D51}" presName="parTxOnly" presStyleLbl="node1" presStyleIdx="2" presStyleCnt="6">
        <dgm:presLayoutVars>
          <dgm:bulletEnabled val="1"/>
        </dgm:presLayoutVars>
      </dgm:prSet>
      <dgm:spPr/>
    </dgm:pt>
    <dgm:pt modelId="{4236882F-AB02-4644-B262-6AE4B1C2196C}" type="pres">
      <dgm:prSet presAssocID="{65E80995-74F5-4F74-9CB5-6E2127413D8C}" presName="parSpace" presStyleCnt="0"/>
      <dgm:spPr/>
    </dgm:pt>
    <dgm:pt modelId="{3C4F8540-B164-4CE5-846E-B7AC52932B61}" type="pres">
      <dgm:prSet presAssocID="{524EA0B7-DB30-4140-9DED-5F40C55314AF}" presName="parTxOnly" presStyleLbl="node1" presStyleIdx="3" presStyleCnt="6">
        <dgm:presLayoutVars>
          <dgm:bulletEnabled val="1"/>
        </dgm:presLayoutVars>
      </dgm:prSet>
      <dgm:spPr/>
    </dgm:pt>
    <dgm:pt modelId="{CBBE0D0E-D0CE-455E-BEC7-D79E166F6925}" type="pres">
      <dgm:prSet presAssocID="{D3D2D8AB-6F17-4997-B0CF-AA496BE662EE}" presName="parSpace" presStyleCnt="0"/>
      <dgm:spPr/>
    </dgm:pt>
    <dgm:pt modelId="{E4131F22-2F30-40BC-8DBE-E8C20B2B00F2}" type="pres">
      <dgm:prSet presAssocID="{C6B880A5-78D4-4738-A52A-A1291F98F117}" presName="parTxOnly" presStyleLbl="node1" presStyleIdx="4" presStyleCnt="6">
        <dgm:presLayoutVars>
          <dgm:bulletEnabled val="1"/>
        </dgm:presLayoutVars>
      </dgm:prSet>
      <dgm:spPr/>
    </dgm:pt>
    <dgm:pt modelId="{6CAF3BBB-ED95-4948-BB86-2B4158533556}" type="pres">
      <dgm:prSet presAssocID="{78F385EC-9470-4718-A4F2-AFB9EEB43ACA}" presName="parSpace" presStyleCnt="0"/>
      <dgm:spPr/>
    </dgm:pt>
    <dgm:pt modelId="{9062E182-69BE-465D-AA38-BCB836A2E99A}" type="pres">
      <dgm:prSet presAssocID="{EDB92A19-037C-4F03-8983-745A5D6BCE88}" presName="parTxOnly" presStyleLbl="node1" presStyleIdx="5" presStyleCnt="6">
        <dgm:presLayoutVars>
          <dgm:bulletEnabled val="1"/>
        </dgm:presLayoutVars>
      </dgm:prSet>
      <dgm:spPr/>
    </dgm:pt>
  </dgm:ptLst>
  <dgm:cxnLst>
    <dgm:cxn modelId="{D3558704-7EDE-4F75-9B3E-35F791F2079A}" srcId="{EFA1E347-8E4C-4B98-8E7C-38887BB05541}" destId="{65CD0EBC-7CA2-4EDC-B6C9-38750A35759C}" srcOrd="0" destOrd="0" parTransId="{85D0B0F3-9C18-4584-B766-B5F6EA5B461D}" sibTransId="{BC1B06C0-0F89-4D8C-AC7E-B5D54A2135AF}"/>
    <dgm:cxn modelId="{0985C70E-0459-4C4C-8E82-5212F5FDEF0C}" srcId="{EFA1E347-8E4C-4B98-8E7C-38887BB05541}" destId="{C6B880A5-78D4-4738-A52A-A1291F98F117}" srcOrd="4" destOrd="0" parTransId="{B537398D-9CC4-41FF-8A61-B49444FE0D8A}" sibTransId="{78F385EC-9470-4718-A4F2-AFB9EEB43ACA}"/>
    <dgm:cxn modelId="{4C038231-4FC7-43D1-A04B-7652A43CFBBE}" srcId="{EFA1E347-8E4C-4B98-8E7C-38887BB05541}" destId="{CAE1AB43-19D2-40DE-9597-1835856B0D51}" srcOrd="2" destOrd="0" parTransId="{C16829C1-B88F-4B88-943B-E156A105547C}" sibTransId="{65E80995-74F5-4F74-9CB5-6E2127413D8C}"/>
    <dgm:cxn modelId="{FB97A338-505F-4FC1-82CB-5EDB77702254}" srcId="{EFA1E347-8E4C-4B98-8E7C-38887BB05541}" destId="{524EA0B7-DB30-4140-9DED-5F40C55314AF}" srcOrd="3" destOrd="0" parTransId="{CDE622F2-AD50-404C-A82C-356DB619868F}" sibTransId="{D3D2D8AB-6F17-4997-B0CF-AA496BE662EE}"/>
    <dgm:cxn modelId="{B51DC542-0E1D-4CB4-81D1-A5FBF14FE497}" type="presOf" srcId="{EFA1E347-8E4C-4B98-8E7C-38887BB05541}" destId="{EE017FB1-5812-4DDE-8F89-7E31B02B472E}" srcOrd="0" destOrd="0" presId="urn:microsoft.com/office/officeart/2005/8/layout/hChevron3"/>
    <dgm:cxn modelId="{55DE6C58-6628-489B-802F-8C22A8D1028E}" type="presOf" srcId="{C6B880A5-78D4-4738-A52A-A1291F98F117}" destId="{E4131F22-2F30-40BC-8DBE-E8C20B2B00F2}" srcOrd="0" destOrd="0" presId="urn:microsoft.com/office/officeart/2005/8/layout/hChevron3"/>
    <dgm:cxn modelId="{073C3884-B3A5-4D0A-AEDE-D3CE6E26A9DF}" type="presOf" srcId="{CAE1AB43-19D2-40DE-9597-1835856B0D51}" destId="{391611A7-1DBC-494C-8A0A-12EA8863A640}" srcOrd="0" destOrd="0" presId="urn:microsoft.com/office/officeart/2005/8/layout/hChevron3"/>
    <dgm:cxn modelId="{EBBCCF8C-2FDA-485A-B01F-B759FB5BAA0F}" type="presOf" srcId="{04186B92-6606-4216-BDD5-50A71FB59A42}" destId="{860F46B3-0E91-4BFB-B2E6-A718A79B933D}" srcOrd="0" destOrd="0" presId="urn:microsoft.com/office/officeart/2005/8/layout/hChevron3"/>
    <dgm:cxn modelId="{31049B93-4C57-41A3-98DF-EACB1926E54D}" srcId="{EFA1E347-8E4C-4B98-8E7C-38887BB05541}" destId="{EDB92A19-037C-4F03-8983-745A5D6BCE88}" srcOrd="5" destOrd="0" parTransId="{96195A5E-745C-4B0F-A369-261028C43A43}" sibTransId="{45F0A969-6624-4A5D-9333-E822AC884CDB}"/>
    <dgm:cxn modelId="{12BE1FCE-09E4-4662-9295-0F5B62474420}" srcId="{EFA1E347-8E4C-4B98-8E7C-38887BB05541}" destId="{04186B92-6606-4216-BDD5-50A71FB59A42}" srcOrd="1" destOrd="0" parTransId="{0DB37D48-63BF-4F10-92C6-5A8D57FDF93B}" sibTransId="{9E988333-BA7F-4482-BA1C-BEDAF82714FD}"/>
    <dgm:cxn modelId="{DA62E1D0-6226-4E86-AC18-0C82F6106182}" type="presOf" srcId="{65CD0EBC-7CA2-4EDC-B6C9-38750A35759C}" destId="{6D3E6B3D-E7FA-43E0-A140-3BF6FF0F195F}" srcOrd="0" destOrd="0" presId="urn:microsoft.com/office/officeart/2005/8/layout/hChevron3"/>
    <dgm:cxn modelId="{62E322DE-4C1E-485B-B334-C858A12CB27F}" type="presOf" srcId="{EDB92A19-037C-4F03-8983-745A5D6BCE88}" destId="{9062E182-69BE-465D-AA38-BCB836A2E99A}" srcOrd="0" destOrd="0" presId="urn:microsoft.com/office/officeart/2005/8/layout/hChevron3"/>
    <dgm:cxn modelId="{9B5D7BED-A8B5-4350-B129-FBC6A068F669}" type="presOf" srcId="{524EA0B7-DB30-4140-9DED-5F40C55314AF}" destId="{3C4F8540-B164-4CE5-846E-B7AC52932B61}" srcOrd="0" destOrd="0" presId="urn:microsoft.com/office/officeart/2005/8/layout/hChevron3"/>
    <dgm:cxn modelId="{BFA66FD1-87C8-4F72-AE59-2FAD8A0CBCFA}" type="presParOf" srcId="{EE017FB1-5812-4DDE-8F89-7E31B02B472E}" destId="{6D3E6B3D-E7FA-43E0-A140-3BF6FF0F195F}" srcOrd="0" destOrd="0" presId="urn:microsoft.com/office/officeart/2005/8/layout/hChevron3"/>
    <dgm:cxn modelId="{5979B717-D54A-409B-9606-8FDB8743A27A}" type="presParOf" srcId="{EE017FB1-5812-4DDE-8F89-7E31B02B472E}" destId="{E8572D4C-37DB-47C9-A0F3-210AC8BE238C}" srcOrd="1" destOrd="0" presId="urn:microsoft.com/office/officeart/2005/8/layout/hChevron3"/>
    <dgm:cxn modelId="{A04D582E-D1F8-466B-8515-A0005769060E}" type="presParOf" srcId="{EE017FB1-5812-4DDE-8F89-7E31B02B472E}" destId="{860F46B3-0E91-4BFB-B2E6-A718A79B933D}" srcOrd="2" destOrd="0" presId="urn:microsoft.com/office/officeart/2005/8/layout/hChevron3"/>
    <dgm:cxn modelId="{211B59CE-6842-4DAA-BA3F-82603CE2674A}" type="presParOf" srcId="{EE017FB1-5812-4DDE-8F89-7E31B02B472E}" destId="{8DE7FAFF-141F-46D8-898A-08E1C6C65149}" srcOrd="3" destOrd="0" presId="urn:microsoft.com/office/officeart/2005/8/layout/hChevron3"/>
    <dgm:cxn modelId="{D9568AF6-75AD-4032-81BF-C416C92FEC0C}" type="presParOf" srcId="{EE017FB1-5812-4DDE-8F89-7E31B02B472E}" destId="{391611A7-1DBC-494C-8A0A-12EA8863A640}" srcOrd="4" destOrd="0" presId="urn:microsoft.com/office/officeart/2005/8/layout/hChevron3"/>
    <dgm:cxn modelId="{462F1FF6-2047-4102-A196-ADDC6494D147}" type="presParOf" srcId="{EE017FB1-5812-4DDE-8F89-7E31B02B472E}" destId="{4236882F-AB02-4644-B262-6AE4B1C2196C}" srcOrd="5" destOrd="0" presId="urn:microsoft.com/office/officeart/2005/8/layout/hChevron3"/>
    <dgm:cxn modelId="{62559239-4273-4AB1-BFE2-85E2413BBA13}" type="presParOf" srcId="{EE017FB1-5812-4DDE-8F89-7E31B02B472E}" destId="{3C4F8540-B164-4CE5-846E-B7AC52932B61}" srcOrd="6" destOrd="0" presId="urn:microsoft.com/office/officeart/2005/8/layout/hChevron3"/>
    <dgm:cxn modelId="{9E085035-1414-4E10-9B4A-DAC21A33B55F}" type="presParOf" srcId="{EE017FB1-5812-4DDE-8F89-7E31B02B472E}" destId="{CBBE0D0E-D0CE-455E-BEC7-D79E166F6925}" srcOrd="7" destOrd="0" presId="urn:microsoft.com/office/officeart/2005/8/layout/hChevron3"/>
    <dgm:cxn modelId="{CD15AD16-68F1-4A16-9E2F-3E0D3659D11A}" type="presParOf" srcId="{EE017FB1-5812-4DDE-8F89-7E31B02B472E}" destId="{E4131F22-2F30-40BC-8DBE-E8C20B2B00F2}" srcOrd="8" destOrd="0" presId="urn:microsoft.com/office/officeart/2005/8/layout/hChevron3"/>
    <dgm:cxn modelId="{73D99629-B229-4FA1-AA8C-D2A587E60DB6}" type="presParOf" srcId="{EE017FB1-5812-4DDE-8F89-7E31B02B472E}" destId="{6CAF3BBB-ED95-4948-BB86-2B4158533556}" srcOrd="9" destOrd="0" presId="urn:microsoft.com/office/officeart/2005/8/layout/hChevron3"/>
    <dgm:cxn modelId="{2F77763A-BF4F-4146-B156-62EC8C2B8D73}" type="presParOf" srcId="{EE017FB1-5812-4DDE-8F89-7E31B02B472E}" destId="{9062E182-69BE-465D-AA38-BCB836A2E99A}"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69C418-4B0F-4C85-9C36-5A70B229F961}"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SG"/>
        </a:p>
      </dgm:t>
    </dgm:pt>
    <dgm:pt modelId="{33D9995C-400A-4AA8-B343-4A32F7AE903F}">
      <dgm:prSet phldrT="[Text]"/>
      <dgm:spPr/>
      <dgm:t>
        <a:bodyPr/>
        <a:lstStyle/>
        <a:p>
          <a:r>
            <a:rPr lang="en-US" dirty="0"/>
            <a:t>Vector Fields</a:t>
          </a:r>
          <a:endParaRPr lang="en-SG" dirty="0"/>
        </a:p>
      </dgm:t>
    </dgm:pt>
    <dgm:pt modelId="{D2DCEC75-0E87-4ABF-9E0F-7E6809CF1E24}" type="parTrans" cxnId="{90F6DAB1-5B3A-4E56-B195-1ADF084545CB}">
      <dgm:prSet/>
      <dgm:spPr/>
      <dgm:t>
        <a:bodyPr/>
        <a:lstStyle/>
        <a:p>
          <a:endParaRPr lang="en-SG"/>
        </a:p>
      </dgm:t>
    </dgm:pt>
    <dgm:pt modelId="{07ED6D09-DFBA-4B7E-9ED2-DAE3CFB44FA7}" type="sibTrans" cxnId="{90F6DAB1-5B3A-4E56-B195-1ADF084545CB}">
      <dgm:prSet/>
      <dgm:spPr/>
      <dgm:t>
        <a:bodyPr/>
        <a:lstStyle/>
        <a:p>
          <a:endParaRPr lang="en-SG"/>
        </a:p>
      </dgm:t>
    </dgm:pt>
    <dgm:pt modelId="{FECD30D8-4EA3-420A-A91C-890E38AEA15B}">
      <dgm:prSet phldrT="[Text]"/>
      <dgm:spPr/>
      <dgm:t>
        <a:bodyPr/>
        <a:lstStyle/>
        <a:p>
          <a:r>
            <a:rPr lang="en-US" dirty="0"/>
            <a:t>Geodesics</a:t>
          </a:r>
          <a:endParaRPr lang="en-SG" dirty="0"/>
        </a:p>
      </dgm:t>
    </dgm:pt>
    <dgm:pt modelId="{766F8697-D64B-4C7B-926E-8927A86A5491}" type="parTrans" cxnId="{ABA0D494-53A1-4820-A553-8D88B6D23A04}">
      <dgm:prSet/>
      <dgm:spPr/>
      <dgm:t>
        <a:bodyPr/>
        <a:lstStyle/>
        <a:p>
          <a:endParaRPr lang="en-SG"/>
        </a:p>
      </dgm:t>
    </dgm:pt>
    <dgm:pt modelId="{786E8622-86DC-473E-B790-A96533DC96CD}" type="sibTrans" cxnId="{ABA0D494-53A1-4820-A553-8D88B6D23A04}">
      <dgm:prSet/>
      <dgm:spPr/>
      <dgm:t>
        <a:bodyPr/>
        <a:lstStyle/>
        <a:p>
          <a:endParaRPr lang="en-SG"/>
        </a:p>
      </dgm:t>
    </dgm:pt>
    <dgm:pt modelId="{C24C0D4E-0C84-427E-9ACC-2E83E020682A}">
      <dgm:prSet phldrT="[Text]"/>
      <dgm:spPr/>
      <dgm:t>
        <a:bodyPr/>
        <a:lstStyle/>
        <a:p>
          <a:r>
            <a:rPr lang="en-US" dirty="0"/>
            <a:t>Exponential Maps</a:t>
          </a:r>
          <a:endParaRPr lang="en-SG" dirty="0"/>
        </a:p>
      </dgm:t>
    </dgm:pt>
    <dgm:pt modelId="{5C586327-6668-48F8-A8C4-340712F4A666}" type="parTrans" cxnId="{98D41B3C-A3AB-4CE4-9537-C73CB8B90055}">
      <dgm:prSet/>
      <dgm:spPr/>
      <dgm:t>
        <a:bodyPr/>
        <a:lstStyle/>
        <a:p>
          <a:endParaRPr lang="en-SG"/>
        </a:p>
      </dgm:t>
    </dgm:pt>
    <dgm:pt modelId="{1A5C363C-B3FE-4F01-ACDC-450542CCC17E}" type="sibTrans" cxnId="{98D41B3C-A3AB-4CE4-9537-C73CB8B90055}">
      <dgm:prSet/>
      <dgm:spPr/>
      <dgm:t>
        <a:bodyPr/>
        <a:lstStyle/>
        <a:p>
          <a:endParaRPr lang="en-SG"/>
        </a:p>
      </dgm:t>
    </dgm:pt>
    <dgm:pt modelId="{31648674-7C68-4487-8FB4-C212037ECF35}">
      <dgm:prSet phldrT="[Text]"/>
      <dgm:spPr/>
      <dgm:t>
        <a:bodyPr/>
        <a:lstStyle/>
        <a:p>
          <a:r>
            <a:rPr lang="en-US" dirty="0"/>
            <a:t>Tangent Space</a:t>
          </a:r>
          <a:endParaRPr lang="en-SG" dirty="0"/>
        </a:p>
      </dgm:t>
    </dgm:pt>
    <dgm:pt modelId="{2E4DE034-D85A-45A0-89C4-0321DBB2C159}" type="parTrans" cxnId="{6BF9B556-FE5B-4990-8EF2-D55E486A3051}">
      <dgm:prSet/>
      <dgm:spPr/>
      <dgm:t>
        <a:bodyPr/>
        <a:lstStyle/>
        <a:p>
          <a:endParaRPr lang="en-SG"/>
        </a:p>
      </dgm:t>
    </dgm:pt>
    <dgm:pt modelId="{433096F5-F6CC-4B91-A056-2D00BF894D14}" type="sibTrans" cxnId="{6BF9B556-FE5B-4990-8EF2-D55E486A3051}">
      <dgm:prSet/>
      <dgm:spPr/>
      <dgm:t>
        <a:bodyPr/>
        <a:lstStyle/>
        <a:p>
          <a:endParaRPr lang="en-SG"/>
        </a:p>
      </dgm:t>
    </dgm:pt>
    <dgm:pt modelId="{E3228CB4-6A45-4044-BC9C-6CBF1A36B51F}" type="pres">
      <dgm:prSet presAssocID="{8D69C418-4B0F-4C85-9C36-5A70B229F961}" presName="Name0" presStyleCnt="0">
        <dgm:presLayoutVars>
          <dgm:dir/>
          <dgm:resizeHandles val="exact"/>
        </dgm:presLayoutVars>
      </dgm:prSet>
      <dgm:spPr/>
    </dgm:pt>
    <dgm:pt modelId="{3587FE35-CD48-4FBA-8056-038553DE5439}" type="pres">
      <dgm:prSet presAssocID="{33D9995C-400A-4AA8-B343-4A32F7AE903F}" presName="composite" presStyleCnt="0"/>
      <dgm:spPr/>
    </dgm:pt>
    <dgm:pt modelId="{92CD0F5D-1C57-49C0-B72B-5ECD53987938}" type="pres">
      <dgm:prSet presAssocID="{33D9995C-400A-4AA8-B343-4A32F7AE903F}" presName="bgChev" presStyleLbl="node1" presStyleIdx="0" presStyleCnt="4"/>
      <dgm:spPr/>
    </dgm:pt>
    <dgm:pt modelId="{6C87445D-05FB-4DCA-904C-FF6EA8C135F0}" type="pres">
      <dgm:prSet presAssocID="{33D9995C-400A-4AA8-B343-4A32F7AE903F}" presName="txNode" presStyleLbl="fgAcc1" presStyleIdx="0" presStyleCnt="4">
        <dgm:presLayoutVars>
          <dgm:bulletEnabled val="1"/>
        </dgm:presLayoutVars>
      </dgm:prSet>
      <dgm:spPr/>
    </dgm:pt>
    <dgm:pt modelId="{310696B2-12DA-430D-B531-A1130AD96063}" type="pres">
      <dgm:prSet presAssocID="{07ED6D09-DFBA-4B7E-9ED2-DAE3CFB44FA7}" presName="compositeSpace" presStyleCnt="0"/>
      <dgm:spPr/>
    </dgm:pt>
    <dgm:pt modelId="{F984A2DC-18B5-4A9C-8BBD-5EFD186B0380}" type="pres">
      <dgm:prSet presAssocID="{FECD30D8-4EA3-420A-A91C-890E38AEA15B}" presName="composite" presStyleCnt="0"/>
      <dgm:spPr/>
    </dgm:pt>
    <dgm:pt modelId="{9E98CDCF-B2D6-4697-866C-6E7E69C5685C}" type="pres">
      <dgm:prSet presAssocID="{FECD30D8-4EA3-420A-A91C-890E38AEA15B}" presName="bgChev" presStyleLbl="node1" presStyleIdx="1" presStyleCnt="4"/>
      <dgm:spPr/>
    </dgm:pt>
    <dgm:pt modelId="{0B5BE136-1DEA-4DCC-8997-C5D4387BFFB7}" type="pres">
      <dgm:prSet presAssocID="{FECD30D8-4EA3-420A-A91C-890E38AEA15B}" presName="txNode" presStyleLbl="fgAcc1" presStyleIdx="1" presStyleCnt="4">
        <dgm:presLayoutVars>
          <dgm:bulletEnabled val="1"/>
        </dgm:presLayoutVars>
      </dgm:prSet>
      <dgm:spPr/>
    </dgm:pt>
    <dgm:pt modelId="{3854A9E2-E14B-4065-801A-9BFB0CD1C055}" type="pres">
      <dgm:prSet presAssocID="{786E8622-86DC-473E-B790-A96533DC96CD}" presName="compositeSpace" presStyleCnt="0"/>
      <dgm:spPr/>
    </dgm:pt>
    <dgm:pt modelId="{781042CC-4218-4025-A94F-99592C6989B2}" type="pres">
      <dgm:prSet presAssocID="{C24C0D4E-0C84-427E-9ACC-2E83E020682A}" presName="composite" presStyleCnt="0"/>
      <dgm:spPr/>
    </dgm:pt>
    <dgm:pt modelId="{96C2A6D7-72FC-4B60-BDD3-F8721A6A7989}" type="pres">
      <dgm:prSet presAssocID="{C24C0D4E-0C84-427E-9ACC-2E83E020682A}" presName="bgChev" presStyleLbl="node1" presStyleIdx="2" presStyleCnt="4"/>
      <dgm:spPr/>
    </dgm:pt>
    <dgm:pt modelId="{ABC00B0C-0940-4A10-8CF4-1EFC165193C9}" type="pres">
      <dgm:prSet presAssocID="{C24C0D4E-0C84-427E-9ACC-2E83E020682A}" presName="txNode" presStyleLbl="fgAcc1" presStyleIdx="2" presStyleCnt="4">
        <dgm:presLayoutVars>
          <dgm:bulletEnabled val="1"/>
        </dgm:presLayoutVars>
      </dgm:prSet>
      <dgm:spPr/>
    </dgm:pt>
    <dgm:pt modelId="{BF8E03A9-5089-4DD7-B541-81D1B5A44F01}" type="pres">
      <dgm:prSet presAssocID="{1A5C363C-B3FE-4F01-ACDC-450542CCC17E}" presName="compositeSpace" presStyleCnt="0"/>
      <dgm:spPr/>
    </dgm:pt>
    <dgm:pt modelId="{B960E8A1-C008-4E97-889A-B6F4F7E4EF2D}" type="pres">
      <dgm:prSet presAssocID="{31648674-7C68-4487-8FB4-C212037ECF35}" presName="composite" presStyleCnt="0"/>
      <dgm:spPr/>
    </dgm:pt>
    <dgm:pt modelId="{C7A37BF5-985B-4F7F-94C4-2B4A65AE9F5B}" type="pres">
      <dgm:prSet presAssocID="{31648674-7C68-4487-8FB4-C212037ECF35}" presName="bgChev" presStyleLbl="node1" presStyleIdx="3" presStyleCnt="4"/>
      <dgm:spPr/>
    </dgm:pt>
    <dgm:pt modelId="{FE9D53D8-E6FA-430D-8CDC-BCDCA6E34B21}" type="pres">
      <dgm:prSet presAssocID="{31648674-7C68-4487-8FB4-C212037ECF35}" presName="txNode" presStyleLbl="fgAcc1" presStyleIdx="3" presStyleCnt="4">
        <dgm:presLayoutVars>
          <dgm:bulletEnabled val="1"/>
        </dgm:presLayoutVars>
      </dgm:prSet>
      <dgm:spPr/>
    </dgm:pt>
  </dgm:ptLst>
  <dgm:cxnLst>
    <dgm:cxn modelId="{7BDE7924-D341-4401-9CB6-3B08DBC857FE}" type="presOf" srcId="{31648674-7C68-4487-8FB4-C212037ECF35}" destId="{FE9D53D8-E6FA-430D-8CDC-BCDCA6E34B21}" srcOrd="0" destOrd="0" presId="urn:microsoft.com/office/officeart/2005/8/layout/chevronAccent+Icon"/>
    <dgm:cxn modelId="{98D41B3C-A3AB-4CE4-9537-C73CB8B90055}" srcId="{8D69C418-4B0F-4C85-9C36-5A70B229F961}" destId="{C24C0D4E-0C84-427E-9ACC-2E83E020682A}" srcOrd="2" destOrd="0" parTransId="{5C586327-6668-48F8-A8C4-340712F4A666}" sibTransId="{1A5C363C-B3FE-4F01-ACDC-450542CCC17E}"/>
    <dgm:cxn modelId="{5FEA6D62-9F9C-4E86-B845-93883E1A2A1A}" type="presOf" srcId="{FECD30D8-4EA3-420A-A91C-890E38AEA15B}" destId="{0B5BE136-1DEA-4DCC-8997-C5D4387BFFB7}" srcOrd="0" destOrd="0" presId="urn:microsoft.com/office/officeart/2005/8/layout/chevronAccent+Icon"/>
    <dgm:cxn modelId="{81EF2B71-2786-4DBF-B534-1FC43994FB59}" type="presOf" srcId="{8D69C418-4B0F-4C85-9C36-5A70B229F961}" destId="{E3228CB4-6A45-4044-BC9C-6CBF1A36B51F}" srcOrd="0" destOrd="0" presId="urn:microsoft.com/office/officeart/2005/8/layout/chevronAccent+Icon"/>
    <dgm:cxn modelId="{6BF9B556-FE5B-4990-8EF2-D55E486A3051}" srcId="{8D69C418-4B0F-4C85-9C36-5A70B229F961}" destId="{31648674-7C68-4487-8FB4-C212037ECF35}" srcOrd="3" destOrd="0" parTransId="{2E4DE034-D85A-45A0-89C4-0321DBB2C159}" sibTransId="{433096F5-F6CC-4B91-A056-2D00BF894D14}"/>
    <dgm:cxn modelId="{5B67E38F-70A3-48F6-8FD8-B0E67860BB5D}" type="presOf" srcId="{33D9995C-400A-4AA8-B343-4A32F7AE903F}" destId="{6C87445D-05FB-4DCA-904C-FF6EA8C135F0}" srcOrd="0" destOrd="0" presId="urn:microsoft.com/office/officeart/2005/8/layout/chevronAccent+Icon"/>
    <dgm:cxn modelId="{ABA0D494-53A1-4820-A553-8D88B6D23A04}" srcId="{8D69C418-4B0F-4C85-9C36-5A70B229F961}" destId="{FECD30D8-4EA3-420A-A91C-890E38AEA15B}" srcOrd="1" destOrd="0" parTransId="{766F8697-D64B-4C7B-926E-8927A86A5491}" sibTransId="{786E8622-86DC-473E-B790-A96533DC96CD}"/>
    <dgm:cxn modelId="{90F6DAB1-5B3A-4E56-B195-1ADF084545CB}" srcId="{8D69C418-4B0F-4C85-9C36-5A70B229F961}" destId="{33D9995C-400A-4AA8-B343-4A32F7AE903F}" srcOrd="0" destOrd="0" parTransId="{D2DCEC75-0E87-4ABF-9E0F-7E6809CF1E24}" sibTransId="{07ED6D09-DFBA-4B7E-9ED2-DAE3CFB44FA7}"/>
    <dgm:cxn modelId="{B5EAB7C2-018D-4194-A2FF-33C2E7E194A0}" type="presOf" srcId="{C24C0D4E-0C84-427E-9ACC-2E83E020682A}" destId="{ABC00B0C-0940-4A10-8CF4-1EFC165193C9}" srcOrd="0" destOrd="0" presId="urn:microsoft.com/office/officeart/2005/8/layout/chevronAccent+Icon"/>
    <dgm:cxn modelId="{4478F2BF-5008-4964-90D1-C0301BF1E1CE}" type="presParOf" srcId="{E3228CB4-6A45-4044-BC9C-6CBF1A36B51F}" destId="{3587FE35-CD48-4FBA-8056-038553DE5439}" srcOrd="0" destOrd="0" presId="urn:microsoft.com/office/officeart/2005/8/layout/chevronAccent+Icon"/>
    <dgm:cxn modelId="{2F1187C0-B075-4B46-86C9-EB8C5331D681}" type="presParOf" srcId="{3587FE35-CD48-4FBA-8056-038553DE5439}" destId="{92CD0F5D-1C57-49C0-B72B-5ECD53987938}" srcOrd="0" destOrd="0" presId="urn:microsoft.com/office/officeart/2005/8/layout/chevronAccent+Icon"/>
    <dgm:cxn modelId="{DA01FCFC-E927-4773-BB14-940C25F203AB}" type="presParOf" srcId="{3587FE35-CD48-4FBA-8056-038553DE5439}" destId="{6C87445D-05FB-4DCA-904C-FF6EA8C135F0}" srcOrd="1" destOrd="0" presId="urn:microsoft.com/office/officeart/2005/8/layout/chevronAccent+Icon"/>
    <dgm:cxn modelId="{536939D9-CFCB-4521-9ADA-1EDFB6CF73AE}" type="presParOf" srcId="{E3228CB4-6A45-4044-BC9C-6CBF1A36B51F}" destId="{310696B2-12DA-430D-B531-A1130AD96063}" srcOrd="1" destOrd="0" presId="urn:microsoft.com/office/officeart/2005/8/layout/chevronAccent+Icon"/>
    <dgm:cxn modelId="{C156A4D8-0230-4479-ABAA-553AA12F445E}" type="presParOf" srcId="{E3228CB4-6A45-4044-BC9C-6CBF1A36B51F}" destId="{F984A2DC-18B5-4A9C-8BBD-5EFD186B0380}" srcOrd="2" destOrd="0" presId="urn:microsoft.com/office/officeart/2005/8/layout/chevronAccent+Icon"/>
    <dgm:cxn modelId="{1EB24C5E-131E-497F-BFCA-5AA5676F531B}" type="presParOf" srcId="{F984A2DC-18B5-4A9C-8BBD-5EFD186B0380}" destId="{9E98CDCF-B2D6-4697-866C-6E7E69C5685C}" srcOrd="0" destOrd="0" presId="urn:microsoft.com/office/officeart/2005/8/layout/chevronAccent+Icon"/>
    <dgm:cxn modelId="{80E082A6-AE7A-45C4-8406-3F906E5F945E}" type="presParOf" srcId="{F984A2DC-18B5-4A9C-8BBD-5EFD186B0380}" destId="{0B5BE136-1DEA-4DCC-8997-C5D4387BFFB7}" srcOrd="1" destOrd="0" presId="urn:microsoft.com/office/officeart/2005/8/layout/chevronAccent+Icon"/>
    <dgm:cxn modelId="{B9056799-6A92-4DCD-A7D7-6D4BFB3F6F97}" type="presParOf" srcId="{E3228CB4-6A45-4044-BC9C-6CBF1A36B51F}" destId="{3854A9E2-E14B-4065-801A-9BFB0CD1C055}" srcOrd="3" destOrd="0" presId="urn:microsoft.com/office/officeart/2005/8/layout/chevronAccent+Icon"/>
    <dgm:cxn modelId="{92CF51CB-FB32-478C-B7E8-865409538E8E}" type="presParOf" srcId="{E3228CB4-6A45-4044-BC9C-6CBF1A36B51F}" destId="{781042CC-4218-4025-A94F-99592C6989B2}" srcOrd="4" destOrd="0" presId="urn:microsoft.com/office/officeart/2005/8/layout/chevronAccent+Icon"/>
    <dgm:cxn modelId="{0044BA09-D740-4DB0-8EC6-4659BFF4AB82}" type="presParOf" srcId="{781042CC-4218-4025-A94F-99592C6989B2}" destId="{96C2A6D7-72FC-4B60-BDD3-F8721A6A7989}" srcOrd="0" destOrd="0" presId="urn:microsoft.com/office/officeart/2005/8/layout/chevronAccent+Icon"/>
    <dgm:cxn modelId="{31DBB658-6076-4555-A27D-C4CE03526966}" type="presParOf" srcId="{781042CC-4218-4025-A94F-99592C6989B2}" destId="{ABC00B0C-0940-4A10-8CF4-1EFC165193C9}" srcOrd="1" destOrd="0" presId="urn:microsoft.com/office/officeart/2005/8/layout/chevronAccent+Icon"/>
    <dgm:cxn modelId="{08AC5F19-67F2-46A4-8B68-286EB5E728E3}" type="presParOf" srcId="{E3228CB4-6A45-4044-BC9C-6CBF1A36B51F}" destId="{BF8E03A9-5089-4DD7-B541-81D1B5A44F01}" srcOrd="5" destOrd="0" presId="urn:microsoft.com/office/officeart/2005/8/layout/chevronAccent+Icon"/>
    <dgm:cxn modelId="{42E869F8-C4E6-4010-BBC2-41AC9836D162}" type="presParOf" srcId="{E3228CB4-6A45-4044-BC9C-6CBF1A36B51F}" destId="{B960E8A1-C008-4E97-889A-B6F4F7E4EF2D}" srcOrd="6" destOrd="0" presId="urn:microsoft.com/office/officeart/2005/8/layout/chevronAccent+Icon"/>
    <dgm:cxn modelId="{B249F0AE-42B4-45FD-86C9-78AEEB92D03E}" type="presParOf" srcId="{B960E8A1-C008-4E97-889A-B6F4F7E4EF2D}" destId="{C7A37BF5-985B-4F7F-94C4-2B4A65AE9F5B}" srcOrd="0" destOrd="0" presId="urn:microsoft.com/office/officeart/2005/8/layout/chevronAccent+Icon"/>
    <dgm:cxn modelId="{CD4ADE29-FBC3-4DF8-8B1B-BDB45E28F7C3}" type="presParOf" srcId="{B960E8A1-C008-4E97-889A-B6F4F7E4EF2D}" destId="{FE9D53D8-E6FA-430D-8CDC-BCDCA6E34B21}"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A1E347-8E4C-4B98-8E7C-38887BB05541}"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SG"/>
        </a:p>
      </dgm:t>
    </dgm:pt>
    <dgm:pt modelId="{65CD0EBC-7CA2-4EDC-B6C9-38750A35759C}">
      <dgm:prSet phldrT="[Text]"/>
      <dgm:spPr/>
      <dgm:t>
        <a:bodyPr/>
        <a:lstStyle/>
        <a:p>
          <a:r>
            <a:rPr lang="en-US" dirty="0">
              <a:latin typeface="+mn-lt"/>
              <a:ea typeface="Cambria Math" panose="02040503050406030204" pitchFamily="18" charset="0"/>
            </a:rPr>
            <a:t>Motivation and Goal</a:t>
          </a:r>
          <a:endParaRPr lang="en-SG" dirty="0">
            <a:latin typeface="+mn-lt"/>
            <a:ea typeface="Cambria Math" panose="02040503050406030204" pitchFamily="18" charset="0"/>
          </a:endParaRPr>
        </a:p>
      </dgm:t>
    </dgm:pt>
    <dgm:pt modelId="{85D0B0F3-9C18-4584-B766-B5F6EA5B461D}" type="parTrans" cxnId="{D3558704-7EDE-4F75-9B3E-35F791F2079A}">
      <dgm:prSet/>
      <dgm:spPr/>
      <dgm:t>
        <a:bodyPr/>
        <a:lstStyle/>
        <a:p>
          <a:endParaRPr lang="en-SG"/>
        </a:p>
      </dgm:t>
    </dgm:pt>
    <dgm:pt modelId="{BC1B06C0-0F89-4D8C-AC7E-B5D54A2135AF}" type="sibTrans" cxnId="{D3558704-7EDE-4F75-9B3E-35F791F2079A}">
      <dgm:prSet/>
      <dgm:spPr/>
      <dgm:t>
        <a:bodyPr/>
        <a:lstStyle/>
        <a:p>
          <a:endParaRPr lang="en-SG"/>
        </a:p>
      </dgm:t>
    </dgm:pt>
    <dgm:pt modelId="{04186B92-6606-4216-BDD5-50A71FB59A42}">
      <dgm:prSet phldrT="[Text]"/>
      <dgm:spPr/>
      <dgm:t>
        <a:bodyPr/>
        <a:lstStyle/>
        <a:p>
          <a:r>
            <a:rPr lang="en-US" dirty="0"/>
            <a:t>Definitions</a:t>
          </a:r>
          <a:endParaRPr lang="en-SG" dirty="0"/>
        </a:p>
      </dgm:t>
    </dgm:pt>
    <dgm:pt modelId="{0DB37D48-63BF-4F10-92C6-5A8D57FDF93B}" type="parTrans" cxnId="{12BE1FCE-09E4-4662-9295-0F5B62474420}">
      <dgm:prSet/>
      <dgm:spPr/>
      <dgm:t>
        <a:bodyPr/>
        <a:lstStyle/>
        <a:p>
          <a:endParaRPr lang="en-SG"/>
        </a:p>
      </dgm:t>
    </dgm:pt>
    <dgm:pt modelId="{9E988333-BA7F-4482-BA1C-BEDAF82714FD}" type="sibTrans" cxnId="{12BE1FCE-09E4-4662-9295-0F5B62474420}">
      <dgm:prSet/>
      <dgm:spPr/>
      <dgm:t>
        <a:bodyPr/>
        <a:lstStyle/>
        <a:p>
          <a:endParaRPr lang="en-SG"/>
        </a:p>
      </dgm:t>
    </dgm:pt>
    <dgm:pt modelId="{CAE1AB43-19D2-40DE-9597-1835856B0D51}">
      <dgm:prSet phldrT="[Text]"/>
      <dgm:spPr/>
      <dgm:t>
        <a:bodyPr/>
        <a:lstStyle/>
        <a:p>
          <a:r>
            <a:rPr lang="en-US" dirty="0"/>
            <a:t>Literature Review</a:t>
          </a:r>
          <a:endParaRPr lang="en-SG" dirty="0"/>
        </a:p>
      </dgm:t>
    </dgm:pt>
    <dgm:pt modelId="{C16829C1-B88F-4B88-943B-E156A105547C}" type="parTrans" cxnId="{4C038231-4FC7-43D1-A04B-7652A43CFBBE}">
      <dgm:prSet/>
      <dgm:spPr/>
      <dgm:t>
        <a:bodyPr/>
        <a:lstStyle/>
        <a:p>
          <a:endParaRPr lang="en-SG"/>
        </a:p>
      </dgm:t>
    </dgm:pt>
    <dgm:pt modelId="{65E80995-74F5-4F74-9CB5-6E2127413D8C}" type="sibTrans" cxnId="{4C038231-4FC7-43D1-A04B-7652A43CFBBE}">
      <dgm:prSet/>
      <dgm:spPr/>
      <dgm:t>
        <a:bodyPr/>
        <a:lstStyle/>
        <a:p>
          <a:endParaRPr lang="en-SG"/>
        </a:p>
      </dgm:t>
    </dgm:pt>
    <dgm:pt modelId="{524EA0B7-DB30-4140-9DED-5F40C55314AF}">
      <dgm:prSet phldrT="[Text]"/>
      <dgm:spPr/>
      <dgm:t>
        <a:bodyPr/>
        <a:lstStyle/>
        <a:p>
          <a:r>
            <a:rPr lang="en-US" dirty="0"/>
            <a:t>Principal Flow Algorithm</a:t>
          </a:r>
          <a:endParaRPr lang="en-SG" dirty="0"/>
        </a:p>
      </dgm:t>
    </dgm:pt>
    <dgm:pt modelId="{CDE622F2-AD50-404C-A82C-356DB619868F}" type="parTrans" cxnId="{FB97A338-505F-4FC1-82CB-5EDB77702254}">
      <dgm:prSet/>
      <dgm:spPr/>
      <dgm:t>
        <a:bodyPr/>
        <a:lstStyle/>
        <a:p>
          <a:endParaRPr lang="en-SG"/>
        </a:p>
      </dgm:t>
    </dgm:pt>
    <dgm:pt modelId="{D3D2D8AB-6F17-4997-B0CF-AA496BE662EE}" type="sibTrans" cxnId="{FB97A338-505F-4FC1-82CB-5EDB77702254}">
      <dgm:prSet/>
      <dgm:spPr/>
      <dgm:t>
        <a:bodyPr/>
        <a:lstStyle/>
        <a:p>
          <a:endParaRPr lang="en-SG"/>
        </a:p>
      </dgm:t>
    </dgm:pt>
    <dgm:pt modelId="{C6B880A5-78D4-4738-A52A-A1291F98F117}">
      <dgm:prSet phldrT="[Text]"/>
      <dgm:spPr/>
      <dgm:t>
        <a:bodyPr/>
        <a:lstStyle/>
        <a:p>
          <a:r>
            <a:rPr lang="en-US" dirty="0"/>
            <a:t>Results</a:t>
          </a:r>
          <a:endParaRPr lang="en-SG" dirty="0"/>
        </a:p>
      </dgm:t>
    </dgm:pt>
    <dgm:pt modelId="{B537398D-9CC4-41FF-8A61-B49444FE0D8A}" type="parTrans" cxnId="{0985C70E-0459-4C4C-8E82-5212F5FDEF0C}">
      <dgm:prSet/>
      <dgm:spPr/>
      <dgm:t>
        <a:bodyPr/>
        <a:lstStyle/>
        <a:p>
          <a:endParaRPr lang="en-SG"/>
        </a:p>
      </dgm:t>
    </dgm:pt>
    <dgm:pt modelId="{78F385EC-9470-4718-A4F2-AFB9EEB43ACA}" type="sibTrans" cxnId="{0985C70E-0459-4C4C-8E82-5212F5FDEF0C}">
      <dgm:prSet/>
      <dgm:spPr/>
      <dgm:t>
        <a:bodyPr/>
        <a:lstStyle/>
        <a:p>
          <a:endParaRPr lang="en-SG"/>
        </a:p>
      </dgm:t>
    </dgm:pt>
    <dgm:pt modelId="{EDB92A19-037C-4F03-8983-745A5D6BCE88}">
      <dgm:prSet phldrT="[Text]"/>
      <dgm:spPr/>
      <dgm:t>
        <a:bodyPr/>
        <a:lstStyle/>
        <a:p>
          <a:r>
            <a:rPr lang="en-US" dirty="0"/>
            <a:t>Future Work</a:t>
          </a:r>
          <a:endParaRPr lang="en-SG" dirty="0"/>
        </a:p>
      </dgm:t>
    </dgm:pt>
    <dgm:pt modelId="{96195A5E-745C-4B0F-A369-261028C43A43}" type="parTrans" cxnId="{31049B93-4C57-41A3-98DF-EACB1926E54D}">
      <dgm:prSet/>
      <dgm:spPr/>
      <dgm:t>
        <a:bodyPr/>
        <a:lstStyle/>
        <a:p>
          <a:endParaRPr lang="en-SG"/>
        </a:p>
      </dgm:t>
    </dgm:pt>
    <dgm:pt modelId="{45F0A969-6624-4A5D-9333-E822AC884CDB}" type="sibTrans" cxnId="{31049B93-4C57-41A3-98DF-EACB1926E54D}">
      <dgm:prSet/>
      <dgm:spPr/>
      <dgm:t>
        <a:bodyPr/>
        <a:lstStyle/>
        <a:p>
          <a:endParaRPr lang="en-SG"/>
        </a:p>
      </dgm:t>
    </dgm:pt>
    <dgm:pt modelId="{EE017FB1-5812-4DDE-8F89-7E31B02B472E}" type="pres">
      <dgm:prSet presAssocID="{EFA1E347-8E4C-4B98-8E7C-38887BB05541}" presName="Name0" presStyleCnt="0">
        <dgm:presLayoutVars>
          <dgm:dir/>
          <dgm:resizeHandles val="exact"/>
        </dgm:presLayoutVars>
      </dgm:prSet>
      <dgm:spPr/>
    </dgm:pt>
    <dgm:pt modelId="{6D3E6B3D-E7FA-43E0-A140-3BF6FF0F195F}" type="pres">
      <dgm:prSet presAssocID="{65CD0EBC-7CA2-4EDC-B6C9-38750A35759C}" presName="parTxOnly" presStyleLbl="node1" presStyleIdx="0" presStyleCnt="6">
        <dgm:presLayoutVars>
          <dgm:bulletEnabled val="1"/>
        </dgm:presLayoutVars>
      </dgm:prSet>
      <dgm:spPr/>
    </dgm:pt>
    <dgm:pt modelId="{E8572D4C-37DB-47C9-A0F3-210AC8BE238C}" type="pres">
      <dgm:prSet presAssocID="{BC1B06C0-0F89-4D8C-AC7E-B5D54A2135AF}" presName="parSpace" presStyleCnt="0"/>
      <dgm:spPr/>
    </dgm:pt>
    <dgm:pt modelId="{860F46B3-0E91-4BFB-B2E6-A718A79B933D}" type="pres">
      <dgm:prSet presAssocID="{04186B92-6606-4216-BDD5-50A71FB59A42}" presName="parTxOnly" presStyleLbl="node1" presStyleIdx="1" presStyleCnt="6">
        <dgm:presLayoutVars>
          <dgm:bulletEnabled val="1"/>
        </dgm:presLayoutVars>
      </dgm:prSet>
      <dgm:spPr/>
    </dgm:pt>
    <dgm:pt modelId="{8DE7FAFF-141F-46D8-898A-08E1C6C65149}" type="pres">
      <dgm:prSet presAssocID="{9E988333-BA7F-4482-BA1C-BEDAF82714FD}" presName="parSpace" presStyleCnt="0"/>
      <dgm:spPr/>
    </dgm:pt>
    <dgm:pt modelId="{391611A7-1DBC-494C-8A0A-12EA8863A640}" type="pres">
      <dgm:prSet presAssocID="{CAE1AB43-19D2-40DE-9597-1835856B0D51}" presName="parTxOnly" presStyleLbl="node1" presStyleIdx="2" presStyleCnt="6">
        <dgm:presLayoutVars>
          <dgm:bulletEnabled val="1"/>
        </dgm:presLayoutVars>
      </dgm:prSet>
      <dgm:spPr/>
    </dgm:pt>
    <dgm:pt modelId="{4236882F-AB02-4644-B262-6AE4B1C2196C}" type="pres">
      <dgm:prSet presAssocID="{65E80995-74F5-4F74-9CB5-6E2127413D8C}" presName="parSpace" presStyleCnt="0"/>
      <dgm:spPr/>
    </dgm:pt>
    <dgm:pt modelId="{3C4F8540-B164-4CE5-846E-B7AC52932B61}" type="pres">
      <dgm:prSet presAssocID="{524EA0B7-DB30-4140-9DED-5F40C55314AF}" presName="parTxOnly" presStyleLbl="node1" presStyleIdx="3" presStyleCnt="6">
        <dgm:presLayoutVars>
          <dgm:bulletEnabled val="1"/>
        </dgm:presLayoutVars>
      </dgm:prSet>
      <dgm:spPr/>
    </dgm:pt>
    <dgm:pt modelId="{CBBE0D0E-D0CE-455E-BEC7-D79E166F6925}" type="pres">
      <dgm:prSet presAssocID="{D3D2D8AB-6F17-4997-B0CF-AA496BE662EE}" presName="parSpace" presStyleCnt="0"/>
      <dgm:spPr/>
    </dgm:pt>
    <dgm:pt modelId="{E4131F22-2F30-40BC-8DBE-E8C20B2B00F2}" type="pres">
      <dgm:prSet presAssocID="{C6B880A5-78D4-4738-A52A-A1291F98F117}" presName="parTxOnly" presStyleLbl="node1" presStyleIdx="4" presStyleCnt="6">
        <dgm:presLayoutVars>
          <dgm:bulletEnabled val="1"/>
        </dgm:presLayoutVars>
      </dgm:prSet>
      <dgm:spPr/>
    </dgm:pt>
    <dgm:pt modelId="{6CAF3BBB-ED95-4948-BB86-2B4158533556}" type="pres">
      <dgm:prSet presAssocID="{78F385EC-9470-4718-A4F2-AFB9EEB43ACA}" presName="parSpace" presStyleCnt="0"/>
      <dgm:spPr/>
    </dgm:pt>
    <dgm:pt modelId="{9062E182-69BE-465D-AA38-BCB836A2E99A}" type="pres">
      <dgm:prSet presAssocID="{EDB92A19-037C-4F03-8983-745A5D6BCE88}" presName="parTxOnly" presStyleLbl="node1" presStyleIdx="5" presStyleCnt="6">
        <dgm:presLayoutVars>
          <dgm:bulletEnabled val="1"/>
        </dgm:presLayoutVars>
      </dgm:prSet>
      <dgm:spPr/>
    </dgm:pt>
  </dgm:ptLst>
  <dgm:cxnLst>
    <dgm:cxn modelId="{D3558704-7EDE-4F75-9B3E-35F791F2079A}" srcId="{EFA1E347-8E4C-4B98-8E7C-38887BB05541}" destId="{65CD0EBC-7CA2-4EDC-B6C9-38750A35759C}" srcOrd="0" destOrd="0" parTransId="{85D0B0F3-9C18-4584-B766-B5F6EA5B461D}" sibTransId="{BC1B06C0-0F89-4D8C-AC7E-B5D54A2135AF}"/>
    <dgm:cxn modelId="{0985C70E-0459-4C4C-8E82-5212F5FDEF0C}" srcId="{EFA1E347-8E4C-4B98-8E7C-38887BB05541}" destId="{C6B880A5-78D4-4738-A52A-A1291F98F117}" srcOrd="4" destOrd="0" parTransId="{B537398D-9CC4-41FF-8A61-B49444FE0D8A}" sibTransId="{78F385EC-9470-4718-A4F2-AFB9EEB43ACA}"/>
    <dgm:cxn modelId="{4C038231-4FC7-43D1-A04B-7652A43CFBBE}" srcId="{EFA1E347-8E4C-4B98-8E7C-38887BB05541}" destId="{CAE1AB43-19D2-40DE-9597-1835856B0D51}" srcOrd="2" destOrd="0" parTransId="{C16829C1-B88F-4B88-943B-E156A105547C}" sibTransId="{65E80995-74F5-4F74-9CB5-6E2127413D8C}"/>
    <dgm:cxn modelId="{FB97A338-505F-4FC1-82CB-5EDB77702254}" srcId="{EFA1E347-8E4C-4B98-8E7C-38887BB05541}" destId="{524EA0B7-DB30-4140-9DED-5F40C55314AF}" srcOrd="3" destOrd="0" parTransId="{CDE622F2-AD50-404C-A82C-356DB619868F}" sibTransId="{D3D2D8AB-6F17-4997-B0CF-AA496BE662EE}"/>
    <dgm:cxn modelId="{B51DC542-0E1D-4CB4-81D1-A5FBF14FE497}" type="presOf" srcId="{EFA1E347-8E4C-4B98-8E7C-38887BB05541}" destId="{EE017FB1-5812-4DDE-8F89-7E31B02B472E}" srcOrd="0" destOrd="0" presId="urn:microsoft.com/office/officeart/2005/8/layout/hChevron3"/>
    <dgm:cxn modelId="{55DE6C58-6628-489B-802F-8C22A8D1028E}" type="presOf" srcId="{C6B880A5-78D4-4738-A52A-A1291F98F117}" destId="{E4131F22-2F30-40BC-8DBE-E8C20B2B00F2}" srcOrd="0" destOrd="0" presId="urn:microsoft.com/office/officeart/2005/8/layout/hChevron3"/>
    <dgm:cxn modelId="{073C3884-B3A5-4D0A-AEDE-D3CE6E26A9DF}" type="presOf" srcId="{CAE1AB43-19D2-40DE-9597-1835856B0D51}" destId="{391611A7-1DBC-494C-8A0A-12EA8863A640}" srcOrd="0" destOrd="0" presId="urn:microsoft.com/office/officeart/2005/8/layout/hChevron3"/>
    <dgm:cxn modelId="{EBBCCF8C-2FDA-485A-B01F-B759FB5BAA0F}" type="presOf" srcId="{04186B92-6606-4216-BDD5-50A71FB59A42}" destId="{860F46B3-0E91-4BFB-B2E6-A718A79B933D}" srcOrd="0" destOrd="0" presId="urn:microsoft.com/office/officeart/2005/8/layout/hChevron3"/>
    <dgm:cxn modelId="{31049B93-4C57-41A3-98DF-EACB1926E54D}" srcId="{EFA1E347-8E4C-4B98-8E7C-38887BB05541}" destId="{EDB92A19-037C-4F03-8983-745A5D6BCE88}" srcOrd="5" destOrd="0" parTransId="{96195A5E-745C-4B0F-A369-261028C43A43}" sibTransId="{45F0A969-6624-4A5D-9333-E822AC884CDB}"/>
    <dgm:cxn modelId="{12BE1FCE-09E4-4662-9295-0F5B62474420}" srcId="{EFA1E347-8E4C-4B98-8E7C-38887BB05541}" destId="{04186B92-6606-4216-BDD5-50A71FB59A42}" srcOrd="1" destOrd="0" parTransId="{0DB37D48-63BF-4F10-92C6-5A8D57FDF93B}" sibTransId="{9E988333-BA7F-4482-BA1C-BEDAF82714FD}"/>
    <dgm:cxn modelId="{DA62E1D0-6226-4E86-AC18-0C82F6106182}" type="presOf" srcId="{65CD0EBC-7CA2-4EDC-B6C9-38750A35759C}" destId="{6D3E6B3D-E7FA-43E0-A140-3BF6FF0F195F}" srcOrd="0" destOrd="0" presId="urn:microsoft.com/office/officeart/2005/8/layout/hChevron3"/>
    <dgm:cxn modelId="{62E322DE-4C1E-485B-B334-C858A12CB27F}" type="presOf" srcId="{EDB92A19-037C-4F03-8983-745A5D6BCE88}" destId="{9062E182-69BE-465D-AA38-BCB836A2E99A}" srcOrd="0" destOrd="0" presId="urn:microsoft.com/office/officeart/2005/8/layout/hChevron3"/>
    <dgm:cxn modelId="{9B5D7BED-A8B5-4350-B129-FBC6A068F669}" type="presOf" srcId="{524EA0B7-DB30-4140-9DED-5F40C55314AF}" destId="{3C4F8540-B164-4CE5-846E-B7AC52932B61}" srcOrd="0" destOrd="0" presId="urn:microsoft.com/office/officeart/2005/8/layout/hChevron3"/>
    <dgm:cxn modelId="{BFA66FD1-87C8-4F72-AE59-2FAD8A0CBCFA}" type="presParOf" srcId="{EE017FB1-5812-4DDE-8F89-7E31B02B472E}" destId="{6D3E6B3D-E7FA-43E0-A140-3BF6FF0F195F}" srcOrd="0" destOrd="0" presId="urn:microsoft.com/office/officeart/2005/8/layout/hChevron3"/>
    <dgm:cxn modelId="{5979B717-D54A-409B-9606-8FDB8743A27A}" type="presParOf" srcId="{EE017FB1-5812-4DDE-8F89-7E31B02B472E}" destId="{E8572D4C-37DB-47C9-A0F3-210AC8BE238C}" srcOrd="1" destOrd="0" presId="urn:microsoft.com/office/officeart/2005/8/layout/hChevron3"/>
    <dgm:cxn modelId="{A04D582E-D1F8-466B-8515-A0005769060E}" type="presParOf" srcId="{EE017FB1-5812-4DDE-8F89-7E31B02B472E}" destId="{860F46B3-0E91-4BFB-B2E6-A718A79B933D}" srcOrd="2" destOrd="0" presId="urn:microsoft.com/office/officeart/2005/8/layout/hChevron3"/>
    <dgm:cxn modelId="{211B59CE-6842-4DAA-BA3F-82603CE2674A}" type="presParOf" srcId="{EE017FB1-5812-4DDE-8F89-7E31B02B472E}" destId="{8DE7FAFF-141F-46D8-898A-08E1C6C65149}" srcOrd="3" destOrd="0" presId="urn:microsoft.com/office/officeart/2005/8/layout/hChevron3"/>
    <dgm:cxn modelId="{D9568AF6-75AD-4032-81BF-C416C92FEC0C}" type="presParOf" srcId="{EE017FB1-5812-4DDE-8F89-7E31B02B472E}" destId="{391611A7-1DBC-494C-8A0A-12EA8863A640}" srcOrd="4" destOrd="0" presId="urn:microsoft.com/office/officeart/2005/8/layout/hChevron3"/>
    <dgm:cxn modelId="{462F1FF6-2047-4102-A196-ADDC6494D147}" type="presParOf" srcId="{EE017FB1-5812-4DDE-8F89-7E31B02B472E}" destId="{4236882F-AB02-4644-B262-6AE4B1C2196C}" srcOrd="5" destOrd="0" presId="urn:microsoft.com/office/officeart/2005/8/layout/hChevron3"/>
    <dgm:cxn modelId="{62559239-4273-4AB1-BFE2-85E2413BBA13}" type="presParOf" srcId="{EE017FB1-5812-4DDE-8F89-7E31B02B472E}" destId="{3C4F8540-B164-4CE5-846E-B7AC52932B61}" srcOrd="6" destOrd="0" presId="urn:microsoft.com/office/officeart/2005/8/layout/hChevron3"/>
    <dgm:cxn modelId="{9E085035-1414-4E10-9B4A-DAC21A33B55F}" type="presParOf" srcId="{EE017FB1-5812-4DDE-8F89-7E31B02B472E}" destId="{CBBE0D0E-D0CE-455E-BEC7-D79E166F6925}" srcOrd="7" destOrd="0" presId="urn:microsoft.com/office/officeart/2005/8/layout/hChevron3"/>
    <dgm:cxn modelId="{CD15AD16-68F1-4A16-9E2F-3E0D3659D11A}" type="presParOf" srcId="{EE017FB1-5812-4DDE-8F89-7E31B02B472E}" destId="{E4131F22-2F30-40BC-8DBE-E8C20B2B00F2}" srcOrd="8" destOrd="0" presId="urn:microsoft.com/office/officeart/2005/8/layout/hChevron3"/>
    <dgm:cxn modelId="{73D99629-B229-4FA1-AA8C-D2A587E60DB6}" type="presParOf" srcId="{EE017FB1-5812-4DDE-8F89-7E31B02B472E}" destId="{6CAF3BBB-ED95-4948-BB86-2B4158533556}" srcOrd="9" destOrd="0" presId="urn:microsoft.com/office/officeart/2005/8/layout/hChevron3"/>
    <dgm:cxn modelId="{2F77763A-BF4F-4146-B156-62EC8C2B8D73}" type="presParOf" srcId="{EE017FB1-5812-4DDE-8F89-7E31B02B472E}" destId="{9062E182-69BE-465D-AA38-BCB836A2E99A}"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A6A6A4-56D7-4347-AC1E-90237D6F862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SG"/>
        </a:p>
      </dgm:t>
    </dgm:pt>
    <dgm:pt modelId="{E5005ACE-A8D2-40B0-95A3-8D6545D18E65}">
      <dgm:prSet phldrT="[Text]"/>
      <dgm:spPr/>
      <dgm:t>
        <a:bodyPr/>
        <a:lstStyle/>
        <a:p>
          <a:r>
            <a:rPr lang="en-US" dirty="0"/>
            <a:t>Non-Linear</a:t>
          </a:r>
          <a:endParaRPr lang="en-SG" dirty="0"/>
        </a:p>
      </dgm:t>
    </dgm:pt>
    <dgm:pt modelId="{6816044F-E18F-4649-BF6D-CDBA7D59F87E}" type="parTrans" cxnId="{75702EE5-1B06-4958-BF48-09D5EF191175}">
      <dgm:prSet/>
      <dgm:spPr/>
      <dgm:t>
        <a:bodyPr/>
        <a:lstStyle/>
        <a:p>
          <a:endParaRPr lang="en-SG"/>
        </a:p>
      </dgm:t>
    </dgm:pt>
    <dgm:pt modelId="{5D8EEB9F-BD2B-4BBA-B674-45B7FF829C83}" type="sibTrans" cxnId="{75702EE5-1B06-4958-BF48-09D5EF191175}">
      <dgm:prSet/>
      <dgm:spPr/>
      <dgm:t>
        <a:bodyPr/>
        <a:lstStyle/>
        <a:p>
          <a:endParaRPr lang="en-SG"/>
        </a:p>
      </dgm:t>
    </dgm:pt>
    <dgm:pt modelId="{7493B377-4300-4668-AE2D-9BED1F062CB8}">
      <dgm:prSet phldrT="[Text]"/>
      <dgm:spPr/>
      <dgm:t>
        <a:bodyPr/>
        <a:lstStyle/>
        <a:p>
          <a:r>
            <a:rPr lang="en-US" dirty="0" err="1"/>
            <a:t>Isomap</a:t>
          </a:r>
          <a:endParaRPr lang="en-SG" dirty="0"/>
        </a:p>
      </dgm:t>
    </dgm:pt>
    <dgm:pt modelId="{DBB66C23-EC16-4A3C-8345-AC8C0854168B}" type="parTrans" cxnId="{7D0E9037-DE21-423F-899B-50474037DD9A}">
      <dgm:prSet/>
      <dgm:spPr/>
      <dgm:t>
        <a:bodyPr/>
        <a:lstStyle/>
        <a:p>
          <a:endParaRPr lang="en-SG"/>
        </a:p>
      </dgm:t>
    </dgm:pt>
    <dgm:pt modelId="{2378B129-DC77-411E-9A7B-61310DA56FFB}" type="sibTrans" cxnId="{7D0E9037-DE21-423F-899B-50474037DD9A}">
      <dgm:prSet/>
      <dgm:spPr/>
      <dgm:t>
        <a:bodyPr/>
        <a:lstStyle/>
        <a:p>
          <a:endParaRPr lang="en-SG"/>
        </a:p>
      </dgm:t>
    </dgm:pt>
    <dgm:pt modelId="{BD241581-1743-481C-AC01-FF4942699E8D}">
      <dgm:prSet phldrT="[Text]"/>
      <dgm:spPr/>
      <dgm:t>
        <a:bodyPr/>
        <a:lstStyle/>
        <a:p>
          <a:r>
            <a:rPr lang="en-US" dirty="0"/>
            <a:t>PCA</a:t>
          </a:r>
          <a:endParaRPr lang="en-SG" dirty="0"/>
        </a:p>
      </dgm:t>
    </dgm:pt>
    <dgm:pt modelId="{2EB13BE9-DB4D-4C84-AF35-21F6E536A872}" type="parTrans" cxnId="{C303149D-2B87-4F86-B188-BE18F57F3016}">
      <dgm:prSet/>
      <dgm:spPr/>
      <dgm:t>
        <a:bodyPr/>
        <a:lstStyle/>
        <a:p>
          <a:endParaRPr lang="en-SG"/>
        </a:p>
      </dgm:t>
    </dgm:pt>
    <dgm:pt modelId="{83455188-DED1-4D44-8690-B4BC89A1CC84}" type="sibTrans" cxnId="{C303149D-2B87-4F86-B188-BE18F57F3016}">
      <dgm:prSet/>
      <dgm:spPr/>
      <dgm:t>
        <a:bodyPr/>
        <a:lstStyle/>
        <a:p>
          <a:endParaRPr lang="en-SG"/>
        </a:p>
      </dgm:t>
    </dgm:pt>
    <dgm:pt modelId="{658E5EE7-AC0F-443C-BCA6-C2B0832318DA}">
      <dgm:prSet phldrT="[Text]"/>
      <dgm:spPr/>
      <dgm:t>
        <a:bodyPr/>
        <a:lstStyle/>
        <a:p>
          <a:r>
            <a:rPr lang="en-US" dirty="0"/>
            <a:t>LLE</a:t>
          </a:r>
          <a:endParaRPr lang="en-SG" dirty="0"/>
        </a:p>
      </dgm:t>
    </dgm:pt>
    <dgm:pt modelId="{99C79238-CC4E-4F45-89DF-26840DC13AB9}" type="parTrans" cxnId="{5FCCE123-DF58-4509-8E5A-2C628FCF22C9}">
      <dgm:prSet/>
      <dgm:spPr/>
      <dgm:t>
        <a:bodyPr/>
        <a:lstStyle/>
        <a:p>
          <a:endParaRPr lang="en-SG"/>
        </a:p>
      </dgm:t>
    </dgm:pt>
    <dgm:pt modelId="{8F47995C-250E-4B4B-A4E4-0CF77EF4E792}" type="sibTrans" cxnId="{5FCCE123-DF58-4509-8E5A-2C628FCF22C9}">
      <dgm:prSet/>
      <dgm:spPr/>
      <dgm:t>
        <a:bodyPr/>
        <a:lstStyle/>
        <a:p>
          <a:endParaRPr lang="en-SG"/>
        </a:p>
      </dgm:t>
    </dgm:pt>
    <dgm:pt modelId="{AD4551EB-7BBD-4966-AF4C-C61B73F4719A}">
      <dgm:prSet phldrT="[Text]"/>
      <dgm:spPr/>
      <dgm:t>
        <a:bodyPr/>
        <a:lstStyle/>
        <a:p>
          <a:r>
            <a:rPr lang="en-US" dirty="0"/>
            <a:t>Linear</a:t>
          </a:r>
          <a:endParaRPr lang="en-SG" dirty="0"/>
        </a:p>
      </dgm:t>
    </dgm:pt>
    <dgm:pt modelId="{CDC129F6-BD91-4666-A702-41C1310B7649}" type="sibTrans" cxnId="{D5C7D79D-EEA5-4549-A239-A0CF86CC05F6}">
      <dgm:prSet/>
      <dgm:spPr/>
      <dgm:t>
        <a:bodyPr/>
        <a:lstStyle/>
        <a:p>
          <a:endParaRPr lang="en-SG"/>
        </a:p>
      </dgm:t>
    </dgm:pt>
    <dgm:pt modelId="{2D8F4411-2BDB-4A8E-AD44-EBBADB5DDC53}" type="parTrans" cxnId="{D5C7D79D-EEA5-4549-A239-A0CF86CC05F6}">
      <dgm:prSet/>
      <dgm:spPr/>
      <dgm:t>
        <a:bodyPr/>
        <a:lstStyle/>
        <a:p>
          <a:endParaRPr lang="en-SG"/>
        </a:p>
      </dgm:t>
    </dgm:pt>
    <dgm:pt modelId="{4E6E4125-28C9-41EA-B787-2A26A8F326F0}">
      <dgm:prSet phldrT="[Text]"/>
      <dgm:spPr/>
      <dgm:t>
        <a:bodyPr/>
        <a:lstStyle/>
        <a:p>
          <a:r>
            <a:rPr lang="en-US" dirty="0"/>
            <a:t>Unsupervised learning</a:t>
          </a:r>
          <a:endParaRPr lang="en-SG" dirty="0"/>
        </a:p>
      </dgm:t>
    </dgm:pt>
    <dgm:pt modelId="{3E1EB1D6-AEE2-4D40-BB79-0BABAD4968DA}" type="sibTrans" cxnId="{D5F41BC2-CEED-405A-B692-3B36D6AE95BA}">
      <dgm:prSet/>
      <dgm:spPr/>
      <dgm:t>
        <a:bodyPr/>
        <a:lstStyle/>
        <a:p>
          <a:endParaRPr lang="en-SG"/>
        </a:p>
      </dgm:t>
    </dgm:pt>
    <dgm:pt modelId="{4210F4F2-243A-4F6F-B839-F14E03F097DC}" type="parTrans" cxnId="{D5F41BC2-CEED-405A-B692-3B36D6AE95BA}">
      <dgm:prSet/>
      <dgm:spPr/>
      <dgm:t>
        <a:bodyPr/>
        <a:lstStyle/>
        <a:p>
          <a:endParaRPr lang="en-SG"/>
        </a:p>
      </dgm:t>
    </dgm:pt>
    <dgm:pt modelId="{E80242F4-03B1-4D76-BB33-016368D7B411}">
      <dgm:prSet phldrT="[Text]"/>
      <dgm:spPr/>
      <dgm:t>
        <a:bodyPr/>
        <a:lstStyle/>
        <a:p>
          <a:r>
            <a:rPr lang="en-US" dirty="0"/>
            <a:t>PGA</a:t>
          </a:r>
          <a:endParaRPr lang="en-SG" dirty="0"/>
        </a:p>
      </dgm:t>
    </dgm:pt>
    <dgm:pt modelId="{34C30B8F-5A1B-42E6-8748-42402585CBAA}" type="parTrans" cxnId="{518E6B4A-9697-46B7-9263-F2D74CED01DD}">
      <dgm:prSet/>
      <dgm:spPr/>
      <dgm:t>
        <a:bodyPr/>
        <a:lstStyle/>
        <a:p>
          <a:endParaRPr lang="en-SG"/>
        </a:p>
      </dgm:t>
    </dgm:pt>
    <dgm:pt modelId="{F55AB45E-CDD3-4510-BD81-94505FD4DE3F}" type="sibTrans" cxnId="{518E6B4A-9697-46B7-9263-F2D74CED01DD}">
      <dgm:prSet/>
      <dgm:spPr/>
      <dgm:t>
        <a:bodyPr/>
        <a:lstStyle/>
        <a:p>
          <a:endParaRPr lang="en-SG"/>
        </a:p>
      </dgm:t>
    </dgm:pt>
    <dgm:pt modelId="{6AE873B9-49A6-4CD1-92E9-3FC43E4A7D35}" type="pres">
      <dgm:prSet presAssocID="{66A6A6A4-56D7-4347-AC1E-90237D6F8627}" presName="hierChild1" presStyleCnt="0">
        <dgm:presLayoutVars>
          <dgm:chPref val="1"/>
          <dgm:dir/>
          <dgm:animOne val="branch"/>
          <dgm:animLvl val="lvl"/>
          <dgm:resizeHandles/>
        </dgm:presLayoutVars>
      </dgm:prSet>
      <dgm:spPr/>
    </dgm:pt>
    <dgm:pt modelId="{C8A6174C-795D-4964-B2AC-0A1EC90EE420}" type="pres">
      <dgm:prSet presAssocID="{4E6E4125-28C9-41EA-B787-2A26A8F326F0}" presName="hierRoot1" presStyleCnt="0"/>
      <dgm:spPr/>
    </dgm:pt>
    <dgm:pt modelId="{D0B7A805-410C-4C48-8E5B-401581219C26}" type="pres">
      <dgm:prSet presAssocID="{4E6E4125-28C9-41EA-B787-2A26A8F326F0}" presName="composite" presStyleCnt="0"/>
      <dgm:spPr/>
    </dgm:pt>
    <dgm:pt modelId="{1066EE6D-01D2-4914-B15B-44CBBC6D85F1}" type="pres">
      <dgm:prSet presAssocID="{4E6E4125-28C9-41EA-B787-2A26A8F326F0}" presName="background" presStyleLbl="node0" presStyleIdx="0" presStyleCnt="1"/>
      <dgm:spPr/>
    </dgm:pt>
    <dgm:pt modelId="{F28B8009-0AD3-4DFE-A0DE-ED4230FA02D7}" type="pres">
      <dgm:prSet presAssocID="{4E6E4125-28C9-41EA-B787-2A26A8F326F0}" presName="text" presStyleLbl="fgAcc0" presStyleIdx="0" presStyleCnt="1">
        <dgm:presLayoutVars>
          <dgm:chPref val="3"/>
        </dgm:presLayoutVars>
      </dgm:prSet>
      <dgm:spPr/>
    </dgm:pt>
    <dgm:pt modelId="{33FFBAA9-EA61-40D9-A16B-B2956E12CFB1}" type="pres">
      <dgm:prSet presAssocID="{4E6E4125-28C9-41EA-B787-2A26A8F326F0}" presName="hierChild2" presStyleCnt="0"/>
      <dgm:spPr/>
    </dgm:pt>
    <dgm:pt modelId="{BC76CB71-EA89-4684-8188-C126F6F45CDD}" type="pres">
      <dgm:prSet presAssocID="{2D8F4411-2BDB-4A8E-AD44-EBBADB5DDC53}" presName="Name10" presStyleLbl="parChTrans1D2" presStyleIdx="0" presStyleCnt="2"/>
      <dgm:spPr/>
    </dgm:pt>
    <dgm:pt modelId="{624527E0-BC46-4E3E-A6FF-11B57F7523D7}" type="pres">
      <dgm:prSet presAssocID="{AD4551EB-7BBD-4966-AF4C-C61B73F4719A}" presName="hierRoot2" presStyleCnt="0"/>
      <dgm:spPr/>
    </dgm:pt>
    <dgm:pt modelId="{C74D1658-8820-48E6-975D-D784BCA99FA8}" type="pres">
      <dgm:prSet presAssocID="{AD4551EB-7BBD-4966-AF4C-C61B73F4719A}" presName="composite2" presStyleCnt="0"/>
      <dgm:spPr/>
    </dgm:pt>
    <dgm:pt modelId="{8F0C5765-F388-4C2F-AEBC-2198E7CFE743}" type="pres">
      <dgm:prSet presAssocID="{AD4551EB-7BBD-4966-AF4C-C61B73F4719A}" presName="background2" presStyleLbl="node2" presStyleIdx="0" presStyleCnt="2"/>
      <dgm:spPr/>
    </dgm:pt>
    <dgm:pt modelId="{F3CD1AEF-E9E0-40C9-894B-198910785861}" type="pres">
      <dgm:prSet presAssocID="{AD4551EB-7BBD-4966-AF4C-C61B73F4719A}" presName="text2" presStyleLbl="fgAcc2" presStyleIdx="0" presStyleCnt="2">
        <dgm:presLayoutVars>
          <dgm:chPref val="3"/>
        </dgm:presLayoutVars>
      </dgm:prSet>
      <dgm:spPr/>
    </dgm:pt>
    <dgm:pt modelId="{C9E747CD-82C2-410E-BA03-8E303697C737}" type="pres">
      <dgm:prSet presAssocID="{AD4551EB-7BBD-4966-AF4C-C61B73F4719A}" presName="hierChild3" presStyleCnt="0"/>
      <dgm:spPr/>
    </dgm:pt>
    <dgm:pt modelId="{32B37DC5-542F-4ACE-8341-13F14F437924}" type="pres">
      <dgm:prSet presAssocID="{2EB13BE9-DB4D-4C84-AF35-21F6E536A872}" presName="Name17" presStyleLbl="parChTrans1D3" presStyleIdx="0" presStyleCnt="4"/>
      <dgm:spPr/>
    </dgm:pt>
    <dgm:pt modelId="{F82DB932-DFCF-4D35-8EEE-932FFAEF5AC9}" type="pres">
      <dgm:prSet presAssocID="{BD241581-1743-481C-AC01-FF4942699E8D}" presName="hierRoot3" presStyleCnt="0"/>
      <dgm:spPr/>
    </dgm:pt>
    <dgm:pt modelId="{B6F3167D-B86B-4C3B-A6A7-AC437E979E9B}" type="pres">
      <dgm:prSet presAssocID="{BD241581-1743-481C-AC01-FF4942699E8D}" presName="composite3" presStyleCnt="0"/>
      <dgm:spPr/>
    </dgm:pt>
    <dgm:pt modelId="{B264EF41-C005-4591-97C6-BF8143648B71}" type="pres">
      <dgm:prSet presAssocID="{BD241581-1743-481C-AC01-FF4942699E8D}" presName="background3" presStyleLbl="node3" presStyleIdx="0" presStyleCnt="4"/>
      <dgm:spPr/>
    </dgm:pt>
    <dgm:pt modelId="{548D3036-E6DC-4A12-8730-1062255CD350}" type="pres">
      <dgm:prSet presAssocID="{BD241581-1743-481C-AC01-FF4942699E8D}" presName="text3" presStyleLbl="fgAcc3" presStyleIdx="0" presStyleCnt="4" custLinFactNeighborY="-2176">
        <dgm:presLayoutVars>
          <dgm:chPref val="3"/>
        </dgm:presLayoutVars>
      </dgm:prSet>
      <dgm:spPr/>
    </dgm:pt>
    <dgm:pt modelId="{5EC8D73B-E27B-4053-A7FA-CAB010BF8CA8}" type="pres">
      <dgm:prSet presAssocID="{BD241581-1743-481C-AC01-FF4942699E8D}" presName="hierChild4" presStyleCnt="0"/>
      <dgm:spPr/>
    </dgm:pt>
    <dgm:pt modelId="{4E41BE09-057B-4D45-95A2-0D06450023C7}" type="pres">
      <dgm:prSet presAssocID="{6816044F-E18F-4649-BF6D-CDBA7D59F87E}" presName="Name10" presStyleLbl="parChTrans1D2" presStyleIdx="1" presStyleCnt="2"/>
      <dgm:spPr/>
    </dgm:pt>
    <dgm:pt modelId="{68FDD609-E75A-4026-8673-2BC28C5AFF0D}" type="pres">
      <dgm:prSet presAssocID="{E5005ACE-A8D2-40B0-95A3-8D6545D18E65}" presName="hierRoot2" presStyleCnt="0"/>
      <dgm:spPr/>
    </dgm:pt>
    <dgm:pt modelId="{E579A22E-2EF8-4CDF-BCB6-AC51A506E2B3}" type="pres">
      <dgm:prSet presAssocID="{E5005ACE-A8D2-40B0-95A3-8D6545D18E65}" presName="composite2" presStyleCnt="0"/>
      <dgm:spPr/>
    </dgm:pt>
    <dgm:pt modelId="{20840C56-5F84-4934-A9A4-861DDEF29569}" type="pres">
      <dgm:prSet presAssocID="{E5005ACE-A8D2-40B0-95A3-8D6545D18E65}" presName="background2" presStyleLbl="node2" presStyleIdx="1" presStyleCnt="2"/>
      <dgm:spPr/>
    </dgm:pt>
    <dgm:pt modelId="{165CA7A7-C773-433F-B66A-13643A6B70CF}" type="pres">
      <dgm:prSet presAssocID="{E5005ACE-A8D2-40B0-95A3-8D6545D18E65}" presName="text2" presStyleLbl="fgAcc2" presStyleIdx="1" presStyleCnt="2">
        <dgm:presLayoutVars>
          <dgm:chPref val="3"/>
        </dgm:presLayoutVars>
      </dgm:prSet>
      <dgm:spPr/>
    </dgm:pt>
    <dgm:pt modelId="{2B7789D6-A504-4FE0-B238-5DF155B7102C}" type="pres">
      <dgm:prSet presAssocID="{E5005ACE-A8D2-40B0-95A3-8D6545D18E65}" presName="hierChild3" presStyleCnt="0"/>
      <dgm:spPr/>
    </dgm:pt>
    <dgm:pt modelId="{84B08FCF-E395-4D89-B201-F9A4363ED5B3}" type="pres">
      <dgm:prSet presAssocID="{DBB66C23-EC16-4A3C-8345-AC8C0854168B}" presName="Name17" presStyleLbl="parChTrans1D3" presStyleIdx="1" presStyleCnt="4"/>
      <dgm:spPr/>
    </dgm:pt>
    <dgm:pt modelId="{F9FEA1C7-1DC8-425E-B704-001C72175173}" type="pres">
      <dgm:prSet presAssocID="{7493B377-4300-4668-AE2D-9BED1F062CB8}" presName="hierRoot3" presStyleCnt="0"/>
      <dgm:spPr/>
    </dgm:pt>
    <dgm:pt modelId="{89F44A44-C265-448F-8011-7DCED7D1F48F}" type="pres">
      <dgm:prSet presAssocID="{7493B377-4300-4668-AE2D-9BED1F062CB8}" presName="composite3" presStyleCnt="0"/>
      <dgm:spPr/>
    </dgm:pt>
    <dgm:pt modelId="{8D514DAF-6116-44F3-BE30-882A8D79A8C2}" type="pres">
      <dgm:prSet presAssocID="{7493B377-4300-4668-AE2D-9BED1F062CB8}" presName="background3" presStyleLbl="node3" presStyleIdx="1" presStyleCnt="4"/>
      <dgm:spPr/>
    </dgm:pt>
    <dgm:pt modelId="{8846ED9A-44AE-4C99-9F0C-97AFDDBF6349}" type="pres">
      <dgm:prSet presAssocID="{7493B377-4300-4668-AE2D-9BED1F062CB8}" presName="text3" presStyleLbl="fgAcc3" presStyleIdx="1" presStyleCnt="4">
        <dgm:presLayoutVars>
          <dgm:chPref val="3"/>
        </dgm:presLayoutVars>
      </dgm:prSet>
      <dgm:spPr/>
    </dgm:pt>
    <dgm:pt modelId="{D20137CF-DEC9-4847-AB8B-6C7FB0201AC5}" type="pres">
      <dgm:prSet presAssocID="{7493B377-4300-4668-AE2D-9BED1F062CB8}" presName="hierChild4" presStyleCnt="0"/>
      <dgm:spPr/>
    </dgm:pt>
    <dgm:pt modelId="{CD28296B-32FC-4DA5-8D3B-1DA9E3CA10EF}" type="pres">
      <dgm:prSet presAssocID="{99C79238-CC4E-4F45-89DF-26840DC13AB9}" presName="Name17" presStyleLbl="parChTrans1D3" presStyleIdx="2" presStyleCnt="4"/>
      <dgm:spPr/>
    </dgm:pt>
    <dgm:pt modelId="{B6E2A172-66D4-48B4-BD9B-A09BB7FFCB2E}" type="pres">
      <dgm:prSet presAssocID="{658E5EE7-AC0F-443C-BCA6-C2B0832318DA}" presName="hierRoot3" presStyleCnt="0"/>
      <dgm:spPr/>
    </dgm:pt>
    <dgm:pt modelId="{74EC101D-C312-403A-ABC8-2C924ED624CC}" type="pres">
      <dgm:prSet presAssocID="{658E5EE7-AC0F-443C-BCA6-C2B0832318DA}" presName="composite3" presStyleCnt="0"/>
      <dgm:spPr/>
    </dgm:pt>
    <dgm:pt modelId="{355AB8BC-1365-40E7-9235-89595FCC082B}" type="pres">
      <dgm:prSet presAssocID="{658E5EE7-AC0F-443C-BCA6-C2B0832318DA}" presName="background3" presStyleLbl="node3" presStyleIdx="2" presStyleCnt="4"/>
      <dgm:spPr/>
    </dgm:pt>
    <dgm:pt modelId="{90DD8836-D85C-469F-8356-F826BD8039AE}" type="pres">
      <dgm:prSet presAssocID="{658E5EE7-AC0F-443C-BCA6-C2B0832318DA}" presName="text3" presStyleLbl="fgAcc3" presStyleIdx="2" presStyleCnt="4">
        <dgm:presLayoutVars>
          <dgm:chPref val="3"/>
        </dgm:presLayoutVars>
      </dgm:prSet>
      <dgm:spPr/>
    </dgm:pt>
    <dgm:pt modelId="{323E2CD4-3201-40D3-99E2-D2073A98D855}" type="pres">
      <dgm:prSet presAssocID="{658E5EE7-AC0F-443C-BCA6-C2B0832318DA}" presName="hierChild4" presStyleCnt="0"/>
      <dgm:spPr/>
    </dgm:pt>
    <dgm:pt modelId="{FF3B56D7-8438-42C4-A2C2-46F5C43142E7}" type="pres">
      <dgm:prSet presAssocID="{34C30B8F-5A1B-42E6-8748-42402585CBAA}" presName="Name17" presStyleLbl="parChTrans1D3" presStyleIdx="3" presStyleCnt="4"/>
      <dgm:spPr/>
    </dgm:pt>
    <dgm:pt modelId="{6EDE5631-8AA8-4FA6-B07D-7956FD0285DB}" type="pres">
      <dgm:prSet presAssocID="{E80242F4-03B1-4D76-BB33-016368D7B411}" presName="hierRoot3" presStyleCnt="0"/>
      <dgm:spPr/>
    </dgm:pt>
    <dgm:pt modelId="{41A4DC9D-9C4D-46E7-8899-7DA9CD6213C7}" type="pres">
      <dgm:prSet presAssocID="{E80242F4-03B1-4D76-BB33-016368D7B411}" presName="composite3" presStyleCnt="0"/>
      <dgm:spPr/>
    </dgm:pt>
    <dgm:pt modelId="{126B7FCD-0D50-43FA-B3CE-90D5BB21EC83}" type="pres">
      <dgm:prSet presAssocID="{E80242F4-03B1-4D76-BB33-016368D7B411}" presName="background3" presStyleLbl="node3" presStyleIdx="3" presStyleCnt="4"/>
      <dgm:spPr/>
    </dgm:pt>
    <dgm:pt modelId="{03206EE1-32FA-45AB-8220-E7147C6A4505}" type="pres">
      <dgm:prSet presAssocID="{E80242F4-03B1-4D76-BB33-016368D7B411}" presName="text3" presStyleLbl="fgAcc3" presStyleIdx="3" presStyleCnt="4">
        <dgm:presLayoutVars>
          <dgm:chPref val="3"/>
        </dgm:presLayoutVars>
      </dgm:prSet>
      <dgm:spPr/>
    </dgm:pt>
    <dgm:pt modelId="{5A0847D6-F2B1-48CD-8530-E8E483B10F5F}" type="pres">
      <dgm:prSet presAssocID="{E80242F4-03B1-4D76-BB33-016368D7B411}" presName="hierChild4" presStyleCnt="0"/>
      <dgm:spPr/>
    </dgm:pt>
  </dgm:ptLst>
  <dgm:cxnLst>
    <dgm:cxn modelId="{AB9AA00C-AF10-4900-8FD6-CED17A0986AB}" type="presOf" srcId="{2EB13BE9-DB4D-4C84-AF35-21F6E536A872}" destId="{32B37DC5-542F-4ACE-8341-13F14F437924}" srcOrd="0" destOrd="0" presId="urn:microsoft.com/office/officeart/2005/8/layout/hierarchy1"/>
    <dgm:cxn modelId="{EC7AD80C-9018-4C82-A0AB-B7A5273AB99A}" type="presOf" srcId="{34C30B8F-5A1B-42E6-8748-42402585CBAA}" destId="{FF3B56D7-8438-42C4-A2C2-46F5C43142E7}" srcOrd="0" destOrd="0" presId="urn:microsoft.com/office/officeart/2005/8/layout/hierarchy1"/>
    <dgm:cxn modelId="{2597D612-6A6A-4AF9-9B8C-05540218E217}" type="presOf" srcId="{DBB66C23-EC16-4A3C-8345-AC8C0854168B}" destId="{84B08FCF-E395-4D89-B201-F9A4363ED5B3}" srcOrd="0" destOrd="0" presId="urn:microsoft.com/office/officeart/2005/8/layout/hierarchy1"/>
    <dgm:cxn modelId="{2308E815-65A2-44A0-B2CB-A9B71CDAA5A6}" type="presOf" srcId="{658E5EE7-AC0F-443C-BCA6-C2B0832318DA}" destId="{90DD8836-D85C-469F-8356-F826BD8039AE}" srcOrd="0" destOrd="0" presId="urn:microsoft.com/office/officeart/2005/8/layout/hierarchy1"/>
    <dgm:cxn modelId="{5FCCE123-DF58-4509-8E5A-2C628FCF22C9}" srcId="{E5005ACE-A8D2-40B0-95A3-8D6545D18E65}" destId="{658E5EE7-AC0F-443C-BCA6-C2B0832318DA}" srcOrd="1" destOrd="0" parTransId="{99C79238-CC4E-4F45-89DF-26840DC13AB9}" sibTransId="{8F47995C-250E-4B4B-A4E4-0CF77EF4E792}"/>
    <dgm:cxn modelId="{950FD92E-530B-4A16-9540-30B160867450}" type="presOf" srcId="{AD4551EB-7BBD-4966-AF4C-C61B73F4719A}" destId="{F3CD1AEF-E9E0-40C9-894B-198910785861}" srcOrd="0" destOrd="0" presId="urn:microsoft.com/office/officeart/2005/8/layout/hierarchy1"/>
    <dgm:cxn modelId="{7D0E9037-DE21-423F-899B-50474037DD9A}" srcId="{E5005ACE-A8D2-40B0-95A3-8D6545D18E65}" destId="{7493B377-4300-4668-AE2D-9BED1F062CB8}" srcOrd="0" destOrd="0" parTransId="{DBB66C23-EC16-4A3C-8345-AC8C0854168B}" sibTransId="{2378B129-DC77-411E-9A7B-61310DA56FFB}"/>
    <dgm:cxn modelId="{8317A05D-253D-412A-A529-BB1633A510BC}" type="presOf" srcId="{99C79238-CC4E-4F45-89DF-26840DC13AB9}" destId="{CD28296B-32FC-4DA5-8D3B-1DA9E3CA10EF}" srcOrd="0" destOrd="0" presId="urn:microsoft.com/office/officeart/2005/8/layout/hierarchy1"/>
    <dgm:cxn modelId="{2FBF5348-459E-41E1-9947-8B5AB86AB9FE}" type="presOf" srcId="{6816044F-E18F-4649-BF6D-CDBA7D59F87E}" destId="{4E41BE09-057B-4D45-95A2-0D06450023C7}" srcOrd="0" destOrd="0" presId="urn:microsoft.com/office/officeart/2005/8/layout/hierarchy1"/>
    <dgm:cxn modelId="{518E6B4A-9697-46B7-9263-F2D74CED01DD}" srcId="{E5005ACE-A8D2-40B0-95A3-8D6545D18E65}" destId="{E80242F4-03B1-4D76-BB33-016368D7B411}" srcOrd="2" destOrd="0" parTransId="{34C30B8F-5A1B-42E6-8748-42402585CBAA}" sibTransId="{F55AB45E-CDD3-4510-BD81-94505FD4DE3F}"/>
    <dgm:cxn modelId="{D2E9104E-9F70-46FA-A4E0-4051425C1216}" type="presOf" srcId="{E5005ACE-A8D2-40B0-95A3-8D6545D18E65}" destId="{165CA7A7-C773-433F-B66A-13643A6B70CF}" srcOrd="0" destOrd="0" presId="urn:microsoft.com/office/officeart/2005/8/layout/hierarchy1"/>
    <dgm:cxn modelId="{0BCB689C-2A2F-4DF8-8762-27C50A4E5AB4}" type="presOf" srcId="{7493B377-4300-4668-AE2D-9BED1F062CB8}" destId="{8846ED9A-44AE-4C99-9F0C-97AFDDBF6349}" srcOrd="0" destOrd="0" presId="urn:microsoft.com/office/officeart/2005/8/layout/hierarchy1"/>
    <dgm:cxn modelId="{C303149D-2B87-4F86-B188-BE18F57F3016}" srcId="{AD4551EB-7BBD-4966-AF4C-C61B73F4719A}" destId="{BD241581-1743-481C-AC01-FF4942699E8D}" srcOrd="0" destOrd="0" parTransId="{2EB13BE9-DB4D-4C84-AF35-21F6E536A872}" sibTransId="{83455188-DED1-4D44-8690-B4BC89A1CC84}"/>
    <dgm:cxn modelId="{D5C7D79D-EEA5-4549-A239-A0CF86CC05F6}" srcId="{4E6E4125-28C9-41EA-B787-2A26A8F326F0}" destId="{AD4551EB-7BBD-4966-AF4C-C61B73F4719A}" srcOrd="0" destOrd="0" parTransId="{2D8F4411-2BDB-4A8E-AD44-EBBADB5DDC53}" sibTransId="{CDC129F6-BD91-4666-A702-41C1310B7649}"/>
    <dgm:cxn modelId="{826E5BAC-4260-4C25-A7E7-4A46C8B2C3F6}" type="presOf" srcId="{E80242F4-03B1-4D76-BB33-016368D7B411}" destId="{03206EE1-32FA-45AB-8220-E7147C6A4505}" srcOrd="0" destOrd="0" presId="urn:microsoft.com/office/officeart/2005/8/layout/hierarchy1"/>
    <dgm:cxn modelId="{7198A2C1-1B89-4DBC-8475-F24F5B37EBC5}" type="presOf" srcId="{4E6E4125-28C9-41EA-B787-2A26A8F326F0}" destId="{F28B8009-0AD3-4DFE-A0DE-ED4230FA02D7}" srcOrd="0" destOrd="0" presId="urn:microsoft.com/office/officeart/2005/8/layout/hierarchy1"/>
    <dgm:cxn modelId="{D5F41BC2-CEED-405A-B692-3B36D6AE95BA}" srcId="{66A6A6A4-56D7-4347-AC1E-90237D6F8627}" destId="{4E6E4125-28C9-41EA-B787-2A26A8F326F0}" srcOrd="0" destOrd="0" parTransId="{4210F4F2-243A-4F6F-B839-F14E03F097DC}" sibTransId="{3E1EB1D6-AEE2-4D40-BB79-0BABAD4968DA}"/>
    <dgm:cxn modelId="{52F7A1D4-3822-42DC-AFC0-8CA208660F7D}" type="presOf" srcId="{2D8F4411-2BDB-4A8E-AD44-EBBADB5DDC53}" destId="{BC76CB71-EA89-4684-8188-C126F6F45CDD}" srcOrd="0" destOrd="0" presId="urn:microsoft.com/office/officeart/2005/8/layout/hierarchy1"/>
    <dgm:cxn modelId="{3933ADE2-CCD5-4961-9E87-634F66693BB2}" type="presOf" srcId="{BD241581-1743-481C-AC01-FF4942699E8D}" destId="{548D3036-E6DC-4A12-8730-1062255CD350}" srcOrd="0" destOrd="0" presId="urn:microsoft.com/office/officeart/2005/8/layout/hierarchy1"/>
    <dgm:cxn modelId="{75702EE5-1B06-4958-BF48-09D5EF191175}" srcId="{4E6E4125-28C9-41EA-B787-2A26A8F326F0}" destId="{E5005ACE-A8D2-40B0-95A3-8D6545D18E65}" srcOrd="1" destOrd="0" parTransId="{6816044F-E18F-4649-BF6D-CDBA7D59F87E}" sibTransId="{5D8EEB9F-BD2B-4BBA-B674-45B7FF829C83}"/>
    <dgm:cxn modelId="{E0A498ED-D72B-4002-93C0-2CD9F26EE280}" type="presOf" srcId="{66A6A6A4-56D7-4347-AC1E-90237D6F8627}" destId="{6AE873B9-49A6-4CD1-92E9-3FC43E4A7D35}" srcOrd="0" destOrd="0" presId="urn:microsoft.com/office/officeart/2005/8/layout/hierarchy1"/>
    <dgm:cxn modelId="{7D9040AB-4D19-437F-B70E-F1D427B15EA8}" type="presParOf" srcId="{6AE873B9-49A6-4CD1-92E9-3FC43E4A7D35}" destId="{C8A6174C-795D-4964-B2AC-0A1EC90EE420}" srcOrd="0" destOrd="0" presId="urn:microsoft.com/office/officeart/2005/8/layout/hierarchy1"/>
    <dgm:cxn modelId="{C250F270-67CE-4606-B357-C66E17C65C3B}" type="presParOf" srcId="{C8A6174C-795D-4964-B2AC-0A1EC90EE420}" destId="{D0B7A805-410C-4C48-8E5B-401581219C26}" srcOrd="0" destOrd="0" presId="urn:microsoft.com/office/officeart/2005/8/layout/hierarchy1"/>
    <dgm:cxn modelId="{B0FA5A08-0D50-46BC-A2E5-BC11F3AB49C2}" type="presParOf" srcId="{D0B7A805-410C-4C48-8E5B-401581219C26}" destId="{1066EE6D-01D2-4914-B15B-44CBBC6D85F1}" srcOrd="0" destOrd="0" presId="urn:microsoft.com/office/officeart/2005/8/layout/hierarchy1"/>
    <dgm:cxn modelId="{82900AB6-890E-457E-A9A7-AE45D00272FE}" type="presParOf" srcId="{D0B7A805-410C-4C48-8E5B-401581219C26}" destId="{F28B8009-0AD3-4DFE-A0DE-ED4230FA02D7}" srcOrd="1" destOrd="0" presId="urn:microsoft.com/office/officeart/2005/8/layout/hierarchy1"/>
    <dgm:cxn modelId="{2E840A58-0702-433C-BC6F-8426D8ED2E08}" type="presParOf" srcId="{C8A6174C-795D-4964-B2AC-0A1EC90EE420}" destId="{33FFBAA9-EA61-40D9-A16B-B2956E12CFB1}" srcOrd="1" destOrd="0" presId="urn:microsoft.com/office/officeart/2005/8/layout/hierarchy1"/>
    <dgm:cxn modelId="{9204AA1B-736D-4503-AC1C-0BFA3C677395}" type="presParOf" srcId="{33FFBAA9-EA61-40D9-A16B-B2956E12CFB1}" destId="{BC76CB71-EA89-4684-8188-C126F6F45CDD}" srcOrd="0" destOrd="0" presId="urn:microsoft.com/office/officeart/2005/8/layout/hierarchy1"/>
    <dgm:cxn modelId="{0D79141D-5662-4425-A041-2A925A3FA569}" type="presParOf" srcId="{33FFBAA9-EA61-40D9-A16B-B2956E12CFB1}" destId="{624527E0-BC46-4E3E-A6FF-11B57F7523D7}" srcOrd="1" destOrd="0" presId="urn:microsoft.com/office/officeart/2005/8/layout/hierarchy1"/>
    <dgm:cxn modelId="{044B1B65-EF1C-48F2-9BA1-5641679CDA4E}" type="presParOf" srcId="{624527E0-BC46-4E3E-A6FF-11B57F7523D7}" destId="{C74D1658-8820-48E6-975D-D784BCA99FA8}" srcOrd="0" destOrd="0" presId="urn:microsoft.com/office/officeart/2005/8/layout/hierarchy1"/>
    <dgm:cxn modelId="{73A1585F-50A6-44DA-AE36-A890E4C8E15A}" type="presParOf" srcId="{C74D1658-8820-48E6-975D-D784BCA99FA8}" destId="{8F0C5765-F388-4C2F-AEBC-2198E7CFE743}" srcOrd="0" destOrd="0" presId="urn:microsoft.com/office/officeart/2005/8/layout/hierarchy1"/>
    <dgm:cxn modelId="{5F4E3E4E-6515-4885-B0EA-75F1150DA755}" type="presParOf" srcId="{C74D1658-8820-48E6-975D-D784BCA99FA8}" destId="{F3CD1AEF-E9E0-40C9-894B-198910785861}" srcOrd="1" destOrd="0" presId="urn:microsoft.com/office/officeart/2005/8/layout/hierarchy1"/>
    <dgm:cxn modelId="{0A82AB37-9BD7-4D88-B9D4-03BFF9C1E3D8}" type="presParOf" srcId="{624527E0-BC46-4E3E-A6FF-11B57F7523D7}" destId="{C9E747CD-82C2-410E-BA03-8E303697C737}" srcOrd="1" destOrd="0" presId="urn:microsoft.com/office/officeart/2005/8/layout/hierarchy1"/>
    <dgm:cxn modelId="{44AAC832-4522-4CDA-9AF0-702484061FBD}" type="presParOf" srcId="{C9E747CD-82C2-410E-BA03-8E303697C737}" destId="{32B37DC5-542F-4ACE-8341-13F14F437924}" srcOrd="0" destOrd="0" presId="urn:microsoft.com/office/officeart/2005/8/layout/hierarchy1"/>
    <dgm:cxn modelId="{D4A554BE-675D-48CF-BF6C-BA9F1A4EB642}" type="presParOf" srcId="{C9E747CD-82C2-410E-BA03-8E303697C737}" destId="{F82DB932-DFCF-4D35-8EEE-932FFAEF5AC9}" srcOrd="1" destOrd="0" presId="urn:microsoft.com/office/officeart/2005/8/layout/hierarchy1"/>
    <dgm:cxn modelId="{DFFD82A1-DE6D-4061-B201-A102B45FA1E5}" type="presParOf" srcId="{F82DB932-DFCF-4D35-8EEE-932FFAEF5AC9}" destId="{B6F3167D-B86B-4C3B-A6A7-AC437E979E9B}" srcOrd="0" destOrd="0" presId="urn:microsoft.com/office/officeart/2005/8/layout/hierarchy1"/>
    <dgm:cxn modelId="{F95CA4C0-293D-48CA-BC81-F3ACC20D6F44}" type="presParOf" srcId="{B6F3167D-B86B-4C3B-A6A7-AC437E979E9B}" destId="{B264EF41-C005-4591-97C6-BF8143648B71}" srcOrd="0" destOrd="0" presId="urn:microsoft.com/office/officeart/2005/8/layout/hierarchy1"/>
    <dgm:cxn modelId="{F548B276-162E-4488-AB27-6208EB5E82DA}" type="presParOf" srcId="{B6F3167D-B86B-4C3B-A6A7-AC437E979E9B}" destId="{548D3036-E6DC-4A12-8730-1062255CD350}" srcOrd="1" destOrd="0" presId="urn:microsoft.com/office/officeart/2005/8/layout/hierarchy1"/>
    <dgm:cxn modelId="{9C4FD20B-B3D8-45C5-9F46-3DCF40BB8116}" type="presParOf" srcId="{F82DB932-DFCF-4D35-8EEE-932FFAEF5AC9}" destId="{5EC8D73B-E27B-4053-A7FA-CAB010BF8CA8}" srcOrd="1" destOrd="0" presId="urn:microsoft.com/office/officeart/2005/8/layout/hierarchy1"/>
    <dgm:cxn modelId="{A0D29790-0E18-4326-81BF-B12600FC7F39}" type="presParOf" srcId="{33FFBAA9-EA61-40D9-A16B-B2956E12CFB1}" destId="{4E41BE09-057B-4D45-95A2-0D06450023C7}" srcOrd="2" destOrd="0" presId="urn:microsoft.com/office/officeart/2005/8/layout/hierarchy1"/>
    <dgm:cxn modelId="{B39ADEDA-4A74-4561-B90D-49F72FB64D8C}" type="presParOf" srcId="{33FFBAA9-EA61-40D9-A16B-B2956E12CFB1}" destId="{68FDD609-E75A-4026-8673-2BC28C5AFF0D}" srcOrd="3" destOrd="0" presId="urn:microsoft.com/office/officeart/2005/8/layout/hierarchy1"/>
    <dgm:cxn modelId="{E0B6255A-6A0F-4D24-93D1-B6FF0C48BAB1}" type="presParOf" srcId="{68FDD609-E75A-4026-8673-2BC28C5AFF0D}" destId="{E579A22E-2EF8-4CDF-BCB6-AC51A506E2B3}" srcOrd="0" destOrd="0" presId="urn:microsoft.com/office/officeart/2005/8/layout/hierarchy1"/>
    <dgm:cxn modelId="{5258E189-E89E-4EAB-8F3B-F6135B76C4F4}" type="presParOf" srcId="{E579A22E-2EF8-4CDF-BCB6-AC51A506E2B3}" destId="{20840C56-5F84-4934-A9A4-861DDEF29569}" srcOrd="0" destOrd="0" presId="urn:microsoft.com/office/officeart/2005/8/layout/hierarchy1"/>
    <dgm:cxn modelId="{B9EECB45-F511-4287-B8B8-10307AAC0343}" type="presParOf" srcId="{E579A22E-2EF8-4CDF-BCB6-AC51A506E2B3}" destId="{165CA7A7-C773-433F-B66A-13643A6B70CF}" srcOrd="1" destOrd="0" presId="urn:microsoft.com/office/officeart/2005/8/layout/hierarchy1"/>
    <dgm:cxn modelId="{53F94762-4FE2-4406-BD69-4975DCCCDBDD}" type="presParOf" srcId="{68FDD609-E75A-4026-8673-2BC28C5AFF0D}" destId="{2B7789D6-A504-4FE0-B238-5DF155B7102C}" srcOrd="1" destOrd="0" presId="urn:microsoft.com/office/officeart/2005/8/layout/hierarchy1"/>
    <dgm:cxn modelId="{093E6D2E-C8A4-4B09-8F65-6DF40A1677F5}" type="presParOf" srcId="{2B7789D6-A504-4FE0-B238-5DF155B7102C}" destId="{84B08FCF-E395-4D89-B201-F9A4363ED5B3}" srcOrd="0" destOrd="0" presId="urn:microsoft.com/office/officeart/2005/8/layout/hierarchy1"/>
    <dgm:cxn modelId="{E9CEFBDF-FDA7-4FD1-8210-2B86F5D38FD2}" type="presParOf" srcId="{2B7789D6-A504-4FE0-B238-5DF155B7102C}" destId="{F9FEA1C7-1DC8-425E-B704-001C72175173}" srcOrd="1" destOrd="0" presId="urn:microsoft.com/office/officeart/2005/8/layout/hierarchy1"/>
    <dgm:cxn modelId="{52B7984D-4EEA-4CA2-8D40-4322A5FB0482}" type="presParOf" srcId="{F9FEA1C7-1DC8-425E-B704-001C72175173}" destId="{89F44A44-C265-448F-8011-7DCED7D1F48F}" srcOrd="0" destOrd="0" presId="urn:microsoft.com/office/officeart/2005/8/layout/hierarchy1"/>
    <dgm:cxn modelId="{587A8FE1-C7CC-4E05-801D-250AA58C5DAB}" type="presParOf" srcId="{89F44A44-C265-448F-8011-7DCED7D1F48F}" destId="{8D514DAF-6116-44F3-BE30-882A8D79A8C2}" srcOrd="0" destOrd="0" presId="urn:microsoft.com/office/officeart/2005/8/layout/hierarchy1"/>
    <dgm:cxn modelId="{DB54EFF7-12DA-4A99-8A14-236C08AC0727}" type="presParOf" srcId="{89F44A44-C265-448F-8011-7DCED7D1F48F}" destId="{8846ED9A-44AE-4C99-9F0C-97AFDDBF6349}" srcOrd="1" destOrd="0" presId="urn:microsoft.com/office/officeart/2005/8/layout/hierarchy1"/>
    <dgm:cxn modelId="{F543A38A-A43E-4318-B552-1154DB2AF9A0}" type="presParOf" srcId="{F9FEA1C7-1DC8-425E-B704-001C72175173}" destId="{D20137CF-DEC9-4847-AB8B-6C7FB0201AC5}" srcOrd="1" destOrd="0" presId="urn:microsoft.com/office/officeart/2005/8/layout/hierarchy1"/>
    <dgm:cxn modelId="{CF1A13CB-D8C4-4B8B-96BD-B30778AE63D2}" type="presParOf" srcId="{2B7789D6-A504-4FE0-B238-5DF155B7102C}" destId="{CD28296B-32FC-4DA5-8D3B-1DA9E3CA10EF}" srcOrd="2" destOrd="0" presId="urn:microsoft.com/office/officeart/2005/8/layout/hierarchy1"/>
    <dgm:cxn modelId="{B920686A-1508-4789-ADE1-9CE8F4488889}" type="presParOf" srcId="{2B7789D6-A504-4FE0-B238-5DF155B7102C}" destId="{B6E2A172-66D4-48B4-BD9B-A09BB7FFCB2E}" srcOrd="3" destOrd="0" presId="urn:microsoft.com/office/officeart/2005/8/layout/hierarchy1"/>
    <dgm:cxn modelId="{40B0FD37-C5EF-4E5A-8341-C854D56A000E}" type="presParOf" srcId="{B6E2A172-66D4-48B4-BD9B-A09BB7FFCB2E}" destId="{74EC101D-C312-403A-ABC8-2C924ED624CC}" srcOrd="0" destOrd="0" presId="urn:microsoft.com/office/officeart/2005/8/layout/hierarchy1"/>
    <dgm:cxn modelId="{6DEB2296-2A04-4094-A74D-AC2AA0049FC5}" type="presParOf" srcId="{74EC101D-C312-403A-ABC8-2C924ED624CC}" destId="{355AB8BC-1365-40E7-9235-89595FCC082B}" srcOrd="0" destOrd="0" presId="urn:microsoft.com/office/officeart/2005/8/layout/hierarchy1"/>
    <dgm:cxn modelId="{8F71A000-A359-4926-BC0A-CB3BC74D22B4}" type="presParOf" srcId="{74EC101D-C312-403A-ABC8-2C924ED624CC}" destId="{90DD8836-D85C-469F-8356-F826BD8039AE}" srcOrd="1" destOrd="0" presId="urn:microsoft.com/office/officeart/2005/8/layout/hierarchy1"/>
    <dgm:cxn modelId="{0853DA00-1AC0-400A-A9D4-9981936DA9A0}" type="presParOf" srcId="{B6E2A172-66D4-48B4-BD9B-A09BB7FFCB2E}" destId="{323E2CD4-3201-40D3-99E2-D2073A98D855}" srcOrd="1" destOrd="0" presId="urn:microsoft.com/office/officeart/2005/8/layout/hierarchy1"/>
    <dgm:cxn modelId="{A83B0D9D-15A7-4DB5-BC25-3EE69582F322}" type="presParOf" srcId="{2B7789D6-A504-4FE0-B238-5DF155B7102C}" destId="{FF3B56D7-8438-42C4-A2C2-46F5C43142E7}" srcOrd="4" destOrd="0" presId="urn:microsoft.com/office/officeart/2005/8/layout/hierarchy1"/>
    <dgm:cxn modelId="{4DA9F596-E665-4EFC-8F7A-4E80AA1FADD3}" type="presParOf" srcId="{2B7789D6-A504-4FE0-B238-5DF155B7102C}" destId="{6EDE5631-8AA8-4FA6-B07D-7956FD0285DB}" srcOrd="5" destOrd="0" presId="urn:microsoft.com/office/officeart/2005/8/layout/hierarchy1"/>
    <dgm:cxn modelId="{D33805EA-BF34-478B-8405-34DA6DBC4806}" type="presParOf" srcId="{6EDE5631-8AA8-4FA6-B07D-7956FD0285DB}" destId="{41A4DC9D-9C4D-46E7-8899-7DA9CD6213C7}" srcOrd="0" destOrd="0" presId="urn:microsoft.com/office/officeart/2005/8/layout/hierarchy1"/>
    <dgm:cxn modelId="{CE9B303C-B973-4002-B14B-0F5397C90C34}" type="presParOf" srcId="{41A4DC9D-9C4D-46E7-8899-7DA9CD6213C7}" destId="{126B7FCD-0D50-43FA-B3CE-90D5BB21EC83}" srcOrd="0" destOrd="0" presId="urn:microsoft.com/office/officeart/2005/8/layout/hierarchy1"/>
    <dgm:cxn modelId="{048CCFBF-36FA-480F-BDB2-FB4242C79C01}" type="presParOf" srcId="{41A4DC9D-9C4D-46E7-8899-7DA9CD6213C7}" destId="{03206EE1-32FA-45AB-8220-E7147C6A4505}" srcOrd="1" destOrd="0" presId="urn:microsoft.com/office/officeart/2005/8/layout/hierarchy1"/>
    <dgm:cxn modelId="{B71CFFBB-D9FE-44AA-A556-AB733392A421}" type="presParOf" srcId="{6EDE5631-8AA8-4FA6-B07D-7956FD0285DB}" destId="{5A0847D6-F2B1-48CD-8530-E8E483B10F5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A1E347-8E4C-4B98-8E7C-38887BB05541}"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SG"/>
        </a:p>
      </dgm:t>
    </dgm:pt>
    <dgm:pt modelId="{65CD0EBC-7CA2-4EDC-B6C9-38750A35759C}">
      <dgm:prSet phldrT="[Text]"/>
      <dgm:spPr/>
      <dgm:t>
        <a:bodyPr/>
        <a:lstStyle/>
        <a:p>
          <a:r>
            <a:rPr lang="en-US" dirty="0">
              <a:latin typeface="+mn-lt"/>
              <a:ea typeface="Cambria Math" panose="02040503050406030204" pitchFamily="18" charset="0"/>
            </a:rPr>
            <a:t>Motivation and Goal</a:t>
          </a:r>
          <a:endParaRPr lang="en-SG" dirty="0">
            <a:latin typeface="+mn-lt"/>
            <a:ea typeface="Cambria Math" panose="02040503050406030204" pitchFamily="18" charset="0"/>
          </a:endParaRPr>
        </a:p>
      </dgm:t>
    </dgm:pt>
    <dgm:pt modelId="{85D0B0F3-9C18-4584-B766-B5F6EA5B461D}" type="parTrans" cxnId="{D3558704-7EDE-4F75-9B3E-35F791F2079A}">
      <dgm:prSet/>
      <dgm:spPr/>
      <dgm:t>
        <a:bodyPr/>
        <a:lstStyle/>
        <a:p>
          <a:endParaRPr lang="en-SG"/>
        </a:p>
      </dgm:t>
    </dgm:pt>
    <dgm:pt modelId="{BC1B06C0-0F89-4D8C-AC7E-B5D54A2135AF}" type="sibTrans" cxnId="{D3558704-7EDE-4F75-9B3E-35F791F2079A}">
      <dgm:prSet/>
      <dgm:spPr/>
      <dgm:t>
        <a:bodyPr/>
        <a:lstStyle/>
        <a:p>
          <a:endParaRPr lang="en-SG"/>
        </a:p>
      </dgm:t>
    </dgm:pt>
    <dgm:pt modelId="{04186B92-6606-4216-BDD5-50A71FB59A42}">
      <dgm:prSet phldrT="[Text]"/>
      <dgm:spPr/>
      <dgm:t>
        <a:bodyPr/>
        <a:lstStyle/>
        <a:p>
          <a:r>
            <a:rPr lang="en-US" dirty="0"/>
            <a:t>Definitions</a:t>
          </a:r>
          <a:endParaRPr lang="en-SG" dirty="0"/>
        </a:p>
      </dgm:t>
    </dgm:pt>
    <dgm:pt modelId="{0DB37D48-63BF-4F10-92C6-5A8D57FDF93B}" type="parTrans" cxnId="{12BE1FCE-09E4-4662-9295-0F5B62474420}">
      <dgm:prSet/>
      <dgm:spPr/>
      <dgm:t>
        <a:bodyPr/>
        <a:lstStyle/>
        <a:p>
          <a:endParaRPr lang="en-SG"/>
        </a:p>
      </dgm:t>
    </dgm:pt>
    <dgm:pt modelId="{9E988333-BA7F-4482-BA1C-BEDAF82714FD}" type="sibTrans" cxnId="{12BE1FCE-09E4-4662-9295-0F5B62474420}">
      <dgm:prSet/>
      <dgm:spPr/>
      <dgm:t>
        <a:bodyPr/>
        <a:lstStyle/>
        <a:p>
          <a:endParaRPr lang="en-SG"/>
        </a:p>
      </dgm:t>
    </dgm:pt>
    <dgm:pt modelId="{CAE1AB43-19D2-40DE-9597-1835856B0D51}">
      <dgm:prSet phldrT="[Text]"/>
      <dgm:spPr/>
      <dgm:t>
        <a:bodyPr/>
        <a:lstStyle/>
        <a:p>
          <a:r>
            <a:rPr lang="en-US" dirty="0"/>
            <a:t>Literature Review</a:t>
          </a:r>
          <a:endParaRPr lang="en-SG" dirty="0"/>
        </a:p>
      </dgm:t>
    </dgm:pt>
    <dgm:pt modelId="{C16829C1-B88F-4B88-943B-E156A105547C}" type="parTrans" cxnId="{4C038231-4FC7-43D1-A04B-7652A43CFBBE}">
      <dgm:prSet/>
      <dgm:spPr/>
      <dgm:t>
        <a:bodyPr/>
        <a:lstStyle/>
        <a:p>
          <a:endParaRPr lang="en-SG"/>
        </a:p>
      </dgm:t>
    </dgm:pt>
    <dgm:pt modelId="{65E80995-74F5-4F74-9CB5-6E2127413D8C}" type="sibTrans" cxnId="{4C038231-4FC7-43D1-A04B-7652A43CFBBE}">
      <dgm:prSet/>
      <dgm:spPr/>
      <dgm:t>
        <a:bodyPr/>
        <a:lstStyle/>
        <a:p>
          <a:endParaRPr lang="en-SG"/>
        </a:p>
      </dgm:t>
    </dgm:pt>
    <dgm:pt modelId="{524EA0B7-DB30-4140-9DED-5F40C55314AF}">
      <dgm:prSet phldrT="[Text]"/>
      <dgm:spPr/>
      <dgm:t>
        <a:bodyPr/>
        <a:lstStyle/>
        <a:p>
          <a:r>
            <a:rPr lang="en-US" dirty="0"/>
            <a:t>Principal Flow Algorithm</a:t>
          </a:r>
          <a:endParaRPr lang="en-SG" dirty="0"/>
        </a:p>
      </dgm:t>
    </dgm:pt>
    <dgm:pt modelId="{CDE622F2-AD50-404C-A82C-356DB619868F}" type="parTrans" cxnId="{FB97A338-505F-4FC1-82CB-5EDB77702254}">
      <dgm:prSet/>
      <dgm:spPr/>
      <dgm:t>
        <a:bodyPr/>
        <a:lstStyle/>
        <a:p>
          <a:endParaRPr lang="en-SG"/>
        </a:p>
      </dgm:t>
    </dgm:pt>
    <dgm:pt modelId="{D3D2D8AB-6F17-4997-B0CF-AA496BE662EE}" type="sibTrans" cxnId="{FB97A338-505F-4FC1-82CB-5EDB77702254}">
      <dgm:prSet/>
      <dgm:spPr/>
      <dgm:t>
        <a:bodyPr/>
        <a:lstStyle/>
        <a:p>
          <a:endParaRPr lang="en-SG"/>
        </a:p>
      </dgm:t>
    </dgm:pt>
    <dgm:pt modelId="{C6B880A5-78D4-4738-A52A-A1291F98F117}">
      <dgm:prSet phldrT="[Text]"/>
      <dgm:spPr/>
      <dgm:t>
        <a:bodyPr/>
        <a:lstStyle/>
        <a:p>
          <a:r>
            <a:rPr lang="en-US" dirty="0"/>
            <a:t>Results</a:t>
          </a:r>
          <a:endParaRPr lang="en-SG" dirty="0"/>
        </a:p>
      </dgm:t>
    </dgm:pt>
    <dgm:pt modelId="{B537398D-9CC4-41FF-8A61-B49444FE0D8A}" type="parTrans" cxnId="{0985C70E-0459-4C4C-8E82-5212F5FDEF0C}">
      <dgm:prSet/>
      <dgm:spPr/>
      <dgm:t>
        <a:bodyPr/>
        <a:lstStyle/>
        <a:p>
          <a:endParaRPr lang="en-SG"/>
        </a:p>
      </dgm:t>
    </dgm:pt>
    <dgm:pt modelId="{78F385EC-9470-4718-A4F2-AFB9EEB43ACA}" type="sibTrans" cxnId="{0985C70E-0459-4C4C-8E82-5212F5FDEF0C}">
      <dgm:prSet/>
      <dgm:spPr/>
      <dgm:t>
        <a:bodyPr/>
        <a:lstStyle/>
        <a:p>
          <a:endParaRPr lang="en-SG"/>
        </a:p>
      </dgm:t>
    </dgm:pt>
    <dgm:pt modelId="{EDB92A19-037C-4F03-8983-745A5D6BCE88}">
      <dgm:prSet phldrT="[Text]"/>
      <dgm:spPr/>
      <dgm:t>
        <a:bodyPr/>
        <a:lstStyle/>
        <a:p>
          <a:r>
            <a:rPr lang="en-US" dirty="0"/>
            <a:t>Future Work</a:t>
          </a:r>
          <a:endParaRPr lang="en-SG" dirty="0"/>
        </a:p>
      </dgm:t>
    </dgm:pt>
    <dgm:pt modelId="{96195A5E-745C-4B0F-A369-261028C43A43}" type="parTrans" cxnId="{31049B93-4C57-41A3-98DF-EACB1926E54D}">
      <dgm:prSet/>
      <dgm:spPr/>
      <dgm:t>
        <a:bodyPr/>
        <a:lstStyle/>
        <a:p>
          <a:endParaRPr lang="en-SG"/>
        </a:p>
      </dgm:t>
    </dgm:pt>
    <dgm:pt modelId="{45F0A969-6624-4A5D-9333-E822AC884CDB}" type="sibTrans" cxnId="{31049B93-4C57-41A3-98DF-EACB1926E54D}">
      <dgm:prSet/>
      <dgm:spPr/>
      <dgm:t>
        <a:bodyPr/>
        <a:lstStyle/>
        <a:p>
          <a:endParaRPr lang="en-SG"/>
        </a:p>
      </dgm:t>
    </dgm:pt>
    <dgm:pt modelId="{EE017FB1-5812-4DDE-8F89-7E31B02B472E}" type="pres">
      <dgm:prSet presAssocID="{EFA1E347-8E4C-4B98-8E7C-38887BB05541}" presName="Name0" presStyleCnt="0">
        <dgm:presLayoutVars>
          <dgm:dir/>
          <dgm:resizeHandles val="exact"/>
        </dgm:presLayoutVars>
      </dgm:prSet>
      <dgm:spPr/>
    </dgm:pt>
    <dgm:pt modelId="{6D3E6B3D-E7FA-43E0-A140-3BF6FF0F195F}" type="pres">
      <dgm:prSet presAssocID="{65CD0EBC-7CA2-4EDC-B6C9-38750A35759C}" presName="parTxOnly" presStyleLbl="node1" presStyleIdx="0" presStyleCnt="6">
        <dgm:presLayoutVars>
          <dgm:bulletEnabled val="1"/>
        </dgm:presLayoutVars>
      </dgm:prSet>
      <dgm:spPr/>
    </dgm:pt>
    <dgm:pt modelId="{E8572D4C-37DB-47C9-A0F3-210AC8BE238C}" type="pres">
      <dgm:prSet presAssocID="{BC1B06C0-0F89-4D8C-AC7E-B5D54A2135AF}" presName="parSpace" presStyleCnt="0"/>
      <dgm:spPr/>
    </dgm:pt>
    <dgm:pt modelId="{860F46B3-0E91-4BFB-B2E6-A718A79B933D}" type="pres">
      <dgm:prSet presAssocID="{04186B92-6606-4216-BDD5-50A71FB59A42}" presName="parTxOnly" presStyleLbl="node1" presStyleIdx="1" presStyleCnt="6">
        <dgm:presLayoutVars>
          <dgm:bulletEnabled val="1"/>
        </dgm:presLayoutVars>
      </dgm:prSet>
      <dgm:spPr/>
    </dgm:pt>
    <dgm:pt modelId="{8DE7FAFF-141F-46D8-898A-08E1C6C65149}" type="pres">
      <dgm:prSet presAssocID="{9E988333-BA7F-4482-BA1C-BEDAF82714FD}" presName="parSpace" presStyleCnt="0"/>
      <dgm:spPr/>
    </dgm:pt>
    <dgm:pt modelId="{391611A7-1DBC-494C-8A0A-12EA8863A640}" type="pres">
      <dgm:prSet presAssocID="{CAE1AB43-19D2-40DE-9597-1835856B0D51}" presName="parTxOnly" presStyleLbl="node1" presStyleIdx="2" presStyleCnt="6">
        <dgm:presLayoutVars>
          <dgm:bulletEnabled val="1"/>
        </dgm:presLayoutVars>
      </dgm:prSet>
      <dgm:spPr/>
    </dgm:pt>
    <dgm:pt modelId="{4236882F-AB02-4644-B262-6AE4B1C2196C}" type="pres">
      <dgm:prSet presAssocID="{65E80995-74F5-4F74-9CB5-6E2127413D8C}" presName="parSpace" presStyleCnt="0"/>
      <dgm:spPr/>
    </dgm:pt>
    <dgm:pt modelId="{3C4F8540-B164-4CE5-846E-B7AC52932B61}" type="pres">
      <dgm:prSet presAssocID="{524EA0B7-DB30-4140-9DED-5F40C55314AF}" presName="parTxOnly" presStyleLbl="node1" presStyleIdx="3" presStyleCnt="6">
        <dgm:presLayoutVars>
          <dgm:bulletEnabled val="1"/>
        </dgm:presLayoutVars>
      </dgm:prSet>
      <dgm:spPr/>
    </dgm:pt>
    <dgm:pt modelId="{CBBE0D0E-D0CE-455E-BEC7-D79E166F6925}" type="pres">
      <dgm:prSet presAssocID="{D3D2D8AB-6F17-4997-B0CF-AA496BE662EE}" presName="parSpace" presStyleCnt="0"/>
      <dgm:spPr/>
    </dgm:pt>
    <dgm:pt modelId="{E4131F22-2F30-40BC-8DBE-E8C20B2B00F2}" type="pres">
      <dgm:prSet presAssocID="{C6B880A5-78D4-4738-A52A-A1291F98F117}" presName="parTxOnly" presStyleLbl="node1" presStyleIdx="4" presStyleCnt="6">
        <dgm:presLayoutVars>
          <dgm:bulletEnabled val="1"/>
        </dgm:presLayoutVars>
      </dgm:prSet>
      <dgm:spPr/>
    </dgm:pt>
    <dgm:pt modelId="{6CAF3BBB-ED95-4948-BB86-2B4158533556}" type="pres">
      <dgm:prSet presAssocID="{78F385EC-9470-4718-A4F2-AFB9EEB43ACA}" presName="parSpace" presStyleCnt="0"/>
      <dgm:spPr/>
    </dgm:pt>
    <dgm:pt modelId="{9062E182-69BE-465D-AA38-BCB836A2E99A}" type="pres">
      <dgm:prSet presAssocID="{EDB92A19-037C-4F03-8983-745A5D6BCE88}" presName="parTxOnly" presStyleLbl="node1" presStyleIdx="5" presStyleCnt="6">
        <dgm:presLayoutVars>
          <dgm:bulletEnabled val="1"/>
        </dgm:presLayoutVars>
      </dgm:prSet>
      <dgm:spPr/>
    </dgm:pt>
  </dgm:ptLst>
  <dgm:cxnLst>
    <dgm:cxn modelId="{D3558704-7EDE-4F75-9B3E-35F791F2079A}" srcId="{EFA1E347-8E4C-4B98-8E7C-38887BB05541}" destId="{65CD0EBC-7CA2-4EDC-B6C9-38750A35759C}" srcOrd="0" destOrd="0" parTransId="{85D0B0F3-9C18-4584-B766-B5F6EA5B461D}" sibTransId="{BC1B06C0-0F89-4D8C-AC7E-B5D54A2135AF}"/>
    <dgm:cxn modelId="{0985C70E-0459-4C4C-8E82-5212F5FDEF0C}" srcId="{EFA1E347-8E4C-4B98-8E7C-38887BB05541}" destId="{C6B880A5-78D4-4738-A52A-A1291F98F117}" srcOrd="4" destOrd="0" parTransId="{B537398D-9CC4-41FF-8A61-B49444FE0D8A}" sibTransId="{78F385EC-9470-4718-A4F2-AFB9EEB43ACA}"/>
    <dgm:cxn modelId="{4C038231-4FC7-43D1-A04B-7652A43CFBBE}" srcId="{EFA1E347-8E4C-4B98-8E7C-38887BB05541}" destId="{CAE1AB43-19D2-40DE-9597-1835856B0D51}" srcOrd="2" destOrd="0" parTransId="{C16829C1-B88F-4B88-943B-E156A105547C}" sibTransId="{65E80995-74F5-4F74-9CB5-6E2127413D8C}"/>
    <dgm:cxn modelId="{FB97A338-505F-4FC1-82CB-5EDB77702254}" srcId="{EFA1E347-8E4C-4B98-8E7C-38887BB05541}" destId="{524EA0B7-DB30-4140-9DED-5F40C55314AF}" srcOrd="3" destOrd="0" parTransId="{CDE622F2-AD50-404C-A82C-356DB619868F}" sibTransId="{D3D2D8AB-6F17-4997-B0CF-AA496BE662EE}"/>
    <dgm:cxn modelId="{B51DC542-0E1D-4CB4-81D1-A5FBF14FE497}" type="presOf" srcId="{EFA1E347-8E4C-4B98-8E7C-38887BB05541}" destId="{EE017FB1-5812-4DDE-8F89-7E31B02B472E}" srcOrd="0" destOrd="0" presId="urn:microsoft.com/office/officeart/2005/8/layout/hChevron3"/>
    <dgm:cxn modelId="{55DE6C58-6628-489B-802F-8C22A8D1028E}" type="presOf" srcId="{C6B880A5-78D4-4738-A52A-A1291F98F117}" destId="{E4131F22-2F30-40BC-8DBE-E8C20B2B00F2}" srcOrd="0" destOrd="0" presId="urn:microsoft.com/office/officeart/2005/8/layout/hChevron3"/>
    <dgm:cxn modelId="{073C3884-B3A5-4D0A-AEDE-D3CE6E26A9DF}" type="presOf" srcId="{CAE1AB43-19D2-40DE-9597-1835856B0D51}" destId="{391611A7-1DBC-494C-8A0A-12EA8863A640}" srcOrd="0" destOrd="0" presId="urn:microsoft.com/office/officeart/2005/8/layout/hChevron3"/>
    <dgm:cxn modelId="{EBBCCF8C-2FDA-485A-B01F-B759FB5BAA0F}" type="presOf" srcId="{04186B92-6606-4216-BDD5-50A71FB59A42}" destId="{860F46B3-0E91-4BFB-B2E6-A718A79B933D}" srcOrd="0" destOrd="0" presId="urn:microsoft.com/office/officeart/2005/8/layout/hChevron3"/>
    <dgm:cxn modelId="{31049B93-4C57-41A3-98DF-EACB1926E54D}" srcId="{EFA1E347-8E4C-4B98-8E7C-38887BB05541}" destId="{EDB92A19-037C-4F03-8983-745A5D6BCE88}" srcOrd="5" destOrd="0" parTransId="{96195A5E-745C-4B0F-A369-261028C43A43}" sibTransId="{45F0A969-6624-4A5D-9333-E822AC884CDB}"/>
    <dgm:cxn modelId="{12BE1FCE-09E4-4662-9295-0F5B62474420}" srcId="{EFA1E347-8E4C-4B98-8E7C-38887BB05541}" destId="{04186B92-6606-4216-BDD5-50A71FB59A42}" srcOrd="1" destOrd="0" parTransId="{0DB37D48-63BF-4F10-92C6-5A8D57FDF93B}" sibTransId="{9E988333-BA7F-4482-BA1C-BEDAF82714FD}"/>
    <dgm:cxn modelId="{DA62E1D0-6226-4E86-AC18-0C82F6106182}" type="presOf" srcId="{65CD0EBC-7CA2-4EDC-B6C9-38750A35759C}" destId="{6D3E6B3D-E7FA-43E0-A140-3BF6FF0F195F}" srcOrd="0" destOrd="0" presId="urn:microsoft.com/office/officeart/2005/8/layout/hChevron3"/>
    <dgm:cxn modelId="{62E322DE-4C1E-485B-B334-C858A12CB27F}" type="presOf" srcId="{EDB92A19-037C-4F03-8983-745A5D6BCE88}" destId="{9062E182-69BE-465D-AA38-BCB836A2E99A}" srcOrd="0" destOrd="0" presId="urn:microsoft.com/office/officeart/2005/8/layout/hChevron3"/>
    <dgm:cxn modelId="{9B5D7BED-A8B5-4350-B129-FBC6A068F669}" type="presOf" srcId="{524EA0B7-DB30-4140-9DED-5F40C55314AF}" destId="{3C4F8540-B164-4CE5-846E-B7AC52932B61}" srcOrd="0" destOrd="0" presId="urn:microsoft.com/office/officeart/2005/8/layout/hChevron3"/>
    <dgm:cxn modelId="{BFA66FD1-87C8-4F72-AE59-2FAD8A0CBCFA}" type="presParOf" srcId="{EE017FB1-5812-4DDE-8F89-7E31B02B472E}" destId="{6D3E6B3D-E7FA-43E0-A140-3BF6FF0F195F}" srcOrd="0" destOrd="0" presId="urn:microsoft.com/office/officeart/2005/8/layout/hChevron3"/>
    <dgm:cxn modelId="{5979B717-D54A-409B-9606-8FDB8743A27A}" type="presParOf" srcId="{EE017FB1-5812-4DDE-8F89-7E31B02B472E}" destId="{E8572D4C-37DB-47C9-A0F3-210AC8BE238C}" srcOrd="1" destOrd="0" presId="urn:microsoft.com/office/officeart/2005/8/layout/hChevron3"/>
    <dgm:cxn modelId="{A04D582E-D1F8-466B-8515-A0005769060E}" type="presParOf" srcId="{EE017FB1-5812-4DDE-8F89-7E31B02B472E}" destId="{860F46B3-0E91-4BFB-B2E6-A718A79B933D}" srcOrd="2" destOrd="0" presId="urn:microsoft.com/office/officeart/2005/8/layout/hChevron3"/>
    <dgm:cxn modelId="{211B59CE-6842-4DAA-BA3F-82603CE2674A}" type="presParOf" srcId="{EE017FB1-5812-4DDE-8F89-7E31B02B472E}" destId="{8DE7FAFF-141F-46D8-898A-08E1C6C65149}" srcOrd="3" destOrd="0" presId="urn:microsoft.com/office/officeart/2005/8/layout/hChevron3"/>
    <dgm:cxn modelId="{D9568AF6-75AD-4032-81BF-C416C92FEC0C}" type="presParOf" srcId="{EE017FB1-5812-4DDE-8F89-7E31B02B472E}" destId="{391611A7-1DBC-494C-8A0A-12EA8863A640}" srcOrd="4" destOrd="0" presId="urn:microsoft.com/office/officeart/2005/8/layout/hChevron3"/>
    <dgm:cxn modelId="{462F1FF6-2047-4102-A196-ADDC6494D147}" type="presParOf" srcId="{EE017FB1-5812-4DDE-8F89-7E31B02B472E}" destId="{4236882F-AB02-4644-B262-6AE4B1C2196C}" srcOrd="5" destOrd="0" presId="urn:microsoft.com/office/officeart/2005/8/layout/hChevron3"/>
    <dgm:cxn modelId="{62559239-4273-4AB1-BFE2-85E2413BBA13}" type="presParOf" srcId="{EE017FB1-5812-4DDE-8F89-7E31B02B472E}" destId="{3C4F8540-B164-4CE5-846E-B7AC52932B61}" srcOrd="6" destOrd="0" presId="urn:microsoft.com/office/officeart/2005/8/layout/hChevron3"/>
    <dgm:cxn modelId="{9E085035-1414-4E10-9B4A-DAC21A33B55F}" type="presParOf" srcId="{EE017FB1-5812-4DDE-8F89-7E31B02B472E}" destId="{CBBE0D0E-D0CE-455E-BEC7-D79E166F6925}" srcOrd="7" destOrd="0" presId="urn:microsoft.com/office/officeart/2005/8/layout/hChevron3"/>
    <dgm:cxn modelId="{CD15AD16-68F1-4A16-9E2F-3E0D3659D11A}" type="presParOf" srcId="{EE017FB1-5812-4DDE-8F89-7E31B02B472E}" destId="{E4131F22-2F30-40BC-8DBE-E8C20B2B00F2}" srcOrd="8" destOrd="0" presId="urn:microsoft.com/office/officeart/2005/8/layout/hChevron3"/>
    <dgm:cxn modelId="{73D99629-B229-4FA1-AA8C-D2A587E60DB6}" type="presParOf" srcId="{EE017FB1-5812-4DDE-8F89-7E31B02B472E}" destId="{6CAF3BBB-ED95-4948-BB86-2B4158533556}" srcOrd="9" destOrd="0" presId="urn:microsoft.com/office/officeart/2005/8/layout/hChevron3"/>
    <dgm:cxn modelId="{2F77763A-BF4F-4146-B156-62EC8C2B8D73}" type="presParOf" srcId="{EE017FB1-5812-4DDE-8F89-7E31B02B472E}" destId="{9062E182-69BE-465D-AA38-BCB836A2E99A}"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AC14DB-828D-4AE8-A55E-3761B34C9A74}" type="doc">
      <dgm:prSet loTypeId="urn:microsoft.com/office/officeart/2005/8/layout/process1" loCatId="process" qsTypeId="urn:microsoft.com/office/officeart/2005/8/quickstyle/simple1" qsCatId="simple" csTypeId="urn:microsoft.com/office/officeart/2005/8/colors/accent1_2" csCatId="accent1" phldr="1"/>
      <dgm:spPr/>
    </dgm:pt>
    <dgm:pt modelId="{F0BAC64A-34A4-4F95-9B57-7263B9316633}">
      <dgm:prSet phldrT="[Text]"/>
      <dgm:spPr/>
      <dgm:t>
        <a:bodyPr/>
        <a:lstStyle/>
        <a:p>
          <a:r>
            <a:rPr lang="en-SG" dirty="0"/>
            <a:t>Principal Flow Definition</a:t>
          </a:r>
        </a:p>
      </dgm:t>
    </dgm:pt>
    <dgm:pt modelId="{B6FE536E-BE71-44C4-AC9D-44287791ABEF}" type="parTrans" cxnId="{720CEC1C-2F48-47B7-81F3-DA8455536745}">
      <dgm:prSet/>
      <dgm:spPr/>
      <dgm:t>
        <a:bodyPr/>
        <a:lstStyle/>
        <a:p>
          <a:endParaRPr lang="en-SG"/>
        </a:p>
      </dgm:t>
    </dgm:pt>
    <dgm:pt modelId="{70DA74E4-BEEE-4107-A16C-786047B10A87}" type="sibTrans" cxnId="{720CEC1C-2F48-47B7-81F3-DA8455536745}">
      <dgm:prSet/>
      <dgm:spPr/>
      <dgm:t>
        <a:bodyPr/>
        <a:lstStyle/>
        <a:p>
          <a:endParaRPr lang="en-SG"/>
        </a:p>
      </dgm:t>
    </dgm:pt>
    <dgm:pt modelId="{567DFDE6-BAB9-4079-8EB4-F734248B2B29}">
      <dgm:prSet phldrT="[Text]"/>
      <dgm:spPr/>
      <dgm:t>
        <a:bodyPr/>
        <a:lstStyle/>
        <a:p>
          <a:r>
            <a:rPr lang="en-SG" dirty="0"/>
            <a:t>Centroid Finding Algorithm</a:t>
          </a:r>
        </a:p>
      </dgm:t>
    </dgm:pt>
    <dgm:pt modelId="{2D1BA8C0-88D4-4D60-840F-8266C9C9553A}" type="parTrans" cxnId="{A6C8951B-3388-4E43-8D91-105549BE7B8E}">
      <dgm:prSet/>
      <dgm:spPr/>
      <dgm:t>
        <a:bodyPr/>
        <a:lstStyle/>
        <a:p>
          <a:endParaRPr lang="en-SG"/>
        </a:p>
      </dgm:t>
    </dgm:pt>
    <dgm:pt modelId="{E94BBBAC-151B-424F-B683-C29F48561590}" type="sibTrans" cxnId="{A6C8951B-3388-4E43-8D91-105549BE7B8E}">
      <dgm:prSet/>
      <dgm:spPr/>
      <dgm:t>
        <a:bodyPr/>
        <a:lstStyle/>
        <a:p>
          <a:endParaRPr lang="en-SG"/>
        </a:p>
      </dgm:t>
    </dgm:pt>
    <dgm:pt modelId="{6C567E24-7CB7-4219-8268-3E18C26A057F}">
      <dgm:prSet phldrT="[Text]"/>
      <dgm:spPr/>
      <dgm:t>
        <a:bodyPr/>
        <a:lstStyle/>
        <a:p>
          <a:r>
            <a:rPr lang="en-SG" dirty="0"/>
            <a:t>Greedy Principal Flow Algorithm</a:t>
          </a:r>
        </a:p>
      </dgm:t>
    </dgm:pt>
    <dgm:pt modelId="{78131D8C-E749-4E35-9CDC-D75AF4AB90EC}" type="parTrans" cxnId="{34B6B939-0235-46E4-94D1-EB8D4B8DB414}">
      <dgm:prSet/>
      <dgm:spPr/>
      <dgm:t>
        <a:bodyPr/>
        <a:lstStyle/>
        <a:p>
          <a:endParaRPr lang="en-SG"/>
        </a:p>
      </dgm:t>
    </dgm:pt>
    <dgm:pt modelId="{4C3CBE0B-B1F1-4A92-A02C-567671E6F606}" type="sibTrans" cxnId="{34B6B939-0235-46E4-94D1-EB8D4B8DB414}">
      <dgm:prSet/>
      <dgm:spPr/>
      <dgm:t>
        <a:bodyPr/>
        <a:lstStyle/>
        <a:p>
          <a:endParaRPr lang="en-SG"/>
        </a:p>
      </dgm:t>
    </dgm:pt>
    <dgm:pt modelId="{5A947B7C-FA0D-4EC7-8B3B-0460A1C1838D}">
      <dgm:prSet phldrT="[Text]"/>
      <dgm:spPr/>
      <dgm:t>
        <a:bodyPr/>
        <a:lstStyle/>
        <a:p>
          <a:r>
            <a:rPr lang="en-SG" dirty="0"/>
            <a:t>Extension:</a:t>
          </a:r>
        </a:p>
        <a:p>
          <a:r>
            <a:rPr lang="en-SG" dirty="0"/>
            <a:t>Greedy Principal Boundary</a:t>
          </a:r>
        </a:p>
      </dgm:t>
    </dgm:pt>
    <dgm:pt modelId="{67C0CF07-3B77-48F4-BCE5-F22B45F74C2A}" type="parTrans" cxnId="{A62C541B-9C7D-4342-A101-6E95E98F3055}">
      <dgm:prSet/>
      <dgm:spPr/>
      <dgm:t>
        <a:bodyPr/>
        <a:lstStyle/>
        <a:p>
          <a:endParaRPr lang="en-SG"/>
        </a:p>
      </dgm:t>
    </dgm:pt>
    <dgm:pt modelId="{4703F74F-6137-438B-A938-12B0557E6E56}" type="sibTrans" cxnId="{A62C541B-9C7D-4342-A101-6E95E98F3055}">
      <dgm:prSet/>
      <dgm:spPr/>
      <dgm:t>
        <a:bodyPr/>
        <a:lstStyle/>
        <a:p>
          <a:endParaRPr lang="en-SG"/>
        </a:p>
      </dgm:t>
    </dgm:pt>
    <dgm:pt modelId="{040D43E1-9FF0-4C2F-97D8-4F3AB555706A}" type="pres">
      <dgm:prSet presAssocID="{D0AC14DB-828D-4AE8-A55E-3761B34C9A74}" presName="Name0" presStyleCnt="0">
        <dgm:presLayoutVars>
          <dgm:dir/>
          <dgm:resizeHandles val="exact"/>
        </dgm:presLayoutVars>
      </dgm:prSet>
      <dgm:spPr/>
    </dgm:pt>
    <dgm:pt modelId="{EDCBCC35-B0F1-4656-9AC1-66A70C74E76F}" type="pres">
      <dgm:prSet presAssocID="{F0BAC64A-34A4-4F95-9B57-7263B9316633}" presName="node" presStyleLbl="node1" presStyleIdx="0" presStyleCnt="4">
        <dgm:presLayoutVars>
          <dgm:bulletEnabled val="1"/>
        </dgm:presLayoutVars>
      </dgm:prSet>
      <dgm:spPr/>
    </dgm:pt>
    <dgm:pt modelId="{58575D78-77E2-4E13-B5CD-D1F0BA8C29B9}" type="pres">
      <dgm:prSet presAssocID="{70DA74E4-BEEE-4107-A16C-786047B10A87}" presName="sibTrans" presStyleLbl="sibTrans2D1" presStyleIdx="0" presStyleCnt="3"/>
      <dgm:spPr/>
    </dgm:pt>
    <dgm:pt modelId="{41AFADC1-DBF8-4160-90FE-73DD5B945006}" type="pres">
      <dgm:prSet presAssocID="{70DA74E4-BEEE-4107-A16C-786047B10A87}" presName="connectorText" presStyleLbl="sibTrans2D1" presStyleIdx="0" presStyleCnt="3"/>
      <dgm:spPr/>
    </dgm:pt>
    <dgm:pt modelId="{10B9A60B-E7F3-4B0E-9C56-978EBC652343}" type="pres">
      <dgm:prSet presAssocID="{567DFDE6-BAB9-4079-8EB4-F734248B2B29}" presName="node" presStyleLbl="node1" presStyleIdx="1" presStyleCnt="4">
        <dgm:presLayoutVars>
          <dgm:bulletEnabled val="1"/>
        </dgm:presLayoutVars>
      </dgm:prSet>
      <dgm:spPr/>
    </dgm:pt>
    <dgm:pt modelId="{91532E36-F0AF-4021-97CE-344C76E6B659}" type="pres">
      <dgm:prSet presAssocID="{E94BBBAC-151B-424F-B683-C29F48561590}" presName="sibTrans" presStyleLbl="sibTrans2D1" presStyleIdx="1" presStyleCnt="3"/>
      <dgm:spPr/>
    </dgm:pt>
    <dgm:pt modelId="{4B269AB7-98DF-4B61-84A0-5CCF207074E6}" type="pres">
      <dgm:prSet presAssocID="{E94BBBAC-151B-424F-B683-C29F48561590}" presName="connectorText" presStyleLbl="sibTrans2D1" presStyleIdx="1" presStyleCnt="3"/>
      <dgm:spPr/>
    </dgm:pt>
    <dgm:pt modelId="{47CC3A93-9143-40EA-8598-82E05DB00962}" type="pres">
      <dgm:prSet presAssocID="{6C567E24-7CB7-4219-8268-3E18C26A057F}" presName="node" presStyleLbl="node1" presStyleIdx="2" presStyleCnt="4">
        <dgm:presLayoutVars>
          <dgm:bulletEnabled val="1"/>
        </dgm:presLayoutVars>
      </dgm:prSet>
      <dgm:spPr/>
    </dgm:pt>
    <dgm:pt modelId="{E116FF69-58E7-4E3F-AB34-BFCFE20C58AB}" type="pres">
      <dgm:prSet presAssocID="{4C3CBE0B-B1F1-4A92-A02C-567671E6F606}" presName="sibTrans" presStyleLbl="sibTrans2D1" presStyleIdx="2" presStyleCnt="3"/>
      <dgm:spPr/>
    </dgm:pt>
    <dgm:pt modelId="{46012E4B-1A4E-4C75-942C-9C2C27DE89D2}" type="pres">
      <dgm:prSet presAssocID="{4C3CBE0B-B1F1-4A92-A02C-567671E6F606}" presName="connectorText" presStyleLbl="sibTrans2D1" presStyleIdx="2" presStyleCnt="3"/>
      <dgm:spPr/>
    </dgm:pt>
    <dgm:pt modelId="{07ED6E3C-D7C9-44BD-A024-7F4F1DC99972}" type="pres">
      <dgm:prSet presAssocID="{5A947B7C-FA0D-4EC7-8B3B-0460A1C1838D}" presName="node" presStyleLbl="node1" presStyleIdx="3" presStyleCnt="4" custLinFactNeighborX="2064" custLinFactNeighborY="0">
        <dgm:presLayoutVars>
          <dgm:bulletEnabled val="1"/>
        </dgm:presLayoutVars>
      </dgm:prSet>
      <dgm:spPr/>
    </dgm:pt>
  </dgm:ptLst>
  <dgm:cxnLst>
    <dgm:cxn modelId="{137F1615-97C8-4F76-B76E-93B47E477CAC}" type="presOf" srcId="{D0AC14DB-828D-4AE8-A55E-3761B34C9A74}" destId="{040D43E1-9FF0-4C2F-97D8-4F3AB555706A}" srcOrd="0" destOrd="0" presId="urn:microsoft.com/office/officeart/2005/8/layout/process1"/>
    <dgm:cxn modelId="{A62C541B-9C7D-4342-A101-6E95E98F3055}" srcId="{D0AC14DB-828D-4AE8-A55E-3761B34C9A74}" destId="{5A947B7C-FA0D-4EC7-8B3B-0460A1C1838D}" srcOrd="3" destOrd="0" parTransId="{67C0CF07-3B77-48F4-BCE5-F22B45F74C2A}" sibTransId="{4703F74F-6137-438B-A938-12B0557E6E56}"/>
    <dgm:cxn modelId="{A6C8951B-3388-4E43-8D91-105549BE7B8E}" srcId="{D0AC14DB-828D-4AE8-A55E-3761B34C9A74}" destId="{567DFDE6-BAB9-4079-8EB4-F734248B2B29}" srcOrd="1" destOrd="0" parTransId="{2D1BA8C0-88D4-4D60-840F-8266C9C9553A}" sibTransId="{E94BBBAC-151B-424F-B683-C29F48561590}"/>
    <dgm:cxn modelId="{720CEC1C-2F48-47B7-81F3-DA8455536745}" srcId="{D0AC14DB-828D-4AE8-A55E-3761B34C9A74}" destId="{F0BAC64A-34A4-4F95-9B57-7263B9316633}" srcOrd="0" destOrd="0" parTransId="{B6FE536E-BE71-44C4-AC9D-44287791ABEF}" sibTransId="{70DA74E4-BEEE-4107-A16C-786047B10A87}"/>
    <dgm:cxn modelId="{CF81BF37-813F-446B-8D1D-C4EFA6894427}" type="presOf" srcId="{567DFDE6-BAB9-4079-8EB4-F734248B2B29}" destId="{10B9A60B-E7F3-4B0E-9C56-978EBC652343}" srcOrd="0" destOrd="0" presId="urn:microsoft.com/office/officeart/2005/8/layout/process1"/>
    <dgm:cxn modelId="{34B6B939-0235-46E4-94D1-EB8D4B8DB414}" srcId="{D0AC14DB-828D-4AE8-A55E-3761B34C9A74}" destId="{6C567E24-7CB7-4219-8268-3E18C26A057F}" srcOrd="2" destOrd="0" parTransId="{78131D8C-E749-4E35-9CDC-D75AF4AB90EC}" sibTransId="{4C3CBE0B-B1F1-4A92-A02C-567671E6F606}"/>
    <dgm:cxn modelId="{3FB29B45-837B-42A1-8BAF-A2A0DBF87422}" type="presOf" srcId="{4C3CBE0B-B1F1-4A92-A02C-567671E6F606}" destId="{46012E4B-1A4E-4C75-942C-9C2C27DE89D2}" srcOrd="1" destOrd="0" presId="urn:microsoft.com/office/officeart/2005/8/layout/process1"/>
    <dgm:cxn modelId="{30596C4A-0480-4209-A77F-78FDF9166438}" type="presOf" srcId="{4C3CBE0B-B1F1-4A92-A02C-567671E6F606}" destId="{E116FF69-58E7-4E3F-AB34-BFCFE20C58AB}" srcOrd="0" destOrd="0" presId="urn:microsoft.com/office/officeart/2005/8/layout/process1"/>
    <dgm:cxn modelId="{9DF43D7D-3ECF-4B85-81F8-72CCC1F7C8EC}" type="presOf" srcId="{E94BBBAC-151B-424F-B683-C29F48561590}" destId="{91532E36-F0AF-4021-97CE-344C76E6B659}" srcOrd="0" destOrd="0" presId="urn:microsoft.com/office/officeart/2005/8/layout/process1"/>
    <dgm:cxn modelId="{B4FA78A1-7433-445F-9812-E5B63E550273}" type="presOf" srcId="{E94BBBAC-151B-424F-B683-C29F48561590}" destId="{4B269AB7-98DF-4B61-84A0-5CCF207074E6}" srcOrd="1" destOrd="0" presId="urn:microsoft.com/office/officeart/2005/8/layout/process1"/>
    <dgm:cxn modelId="{AF4347A2-DEC5-41AA-9824-D5A046727A09}" type="presOf" srcId="{5A947B7C-FA0D-4EC7-8B3B-0460A1C1838D}" destId="{07ED6E3C-D7C9-44BD-A024-7F4F1DC99972}" srcOrd="0" destOrd="0" presId="urn:microsoft.com/office/officeart/2005/8/layout/process1"/>
    <dgm:cxn modelId="{8BEE72A4-DF5D-4ACE-A339-6D3B9D8EADFC}" type="presOf" srcId="{70DA74E4-BEEE-4107-A16C-786047B10A87}" destId="{58575D78-77E2-4E13-B5CD-D1F0BA8C29B9}" srcOrd="0" destOrd="0" presId="urn:microsoft.com/office/officeart/2005/8/layout/process1"/>
    <dgm:cxn modelId="{A7BF1DBD-5820-4FEE-B03C-454CDE270775}" type="presOf" srcId="{6C567E24-7CB7-4219-8268-3E18C26A057F}" destId="{47CC3A93-9143-40EA-8598-82E05DB00962}" srcOrd="0" destOrd="0" presId="urn:microsoft.com/office/officeart/2005/8/layout/process1"/>
    <dgm:cxn modelId="{311941CD-7F76-4FDC-B224-A4EEA5725950}" type="presOf" srcId="{F0BAC64A-34A4-4F95-9B57-7263B9316633}" destId="{EDCBCC35-B0F1-4656-9AC1-66A70C74E76F}" srcOrd="0" destOrd="0" presId="urn:microsoft.com/office/officeart/2005/8/layout/process1"/>
    <dgm:cxn modelId="{29F164DF-8BBD-4DF9-BBA5-1FA5D027D890}" type="presOf" srcId="{70DA74E4-BEEE-4107-A16C-786047B10A87}" destId="{41AFADC1-DBF8-4160-90FE-73DD5B945006}" srcOrd="1" destOrd="0" presId="urn:microsoft.com/office/officeart/2005/8/layout/process1"/>
    <dgm:cxn modelId="{E25ABD3E-6ECF-4EE4-9E28-834A1D929838}" type="presParOf" srcId="{040D43E1-9FF0-4C2F-97D8-4F3AB555706A}" destId="{EDCBCC35-B0F1-4656-9AC1-66A70C74E76F}" srcOrd="0" destOrd="0" presId="urn:microsoft.com/office/officeart/2005/8/layout/process1"/>
    <dgm:cxn modelId="{0592F31F-3EF6-48FE-9B21-7A87A9B4FDF5}" type="presParOf" srcId="{040D43E1-9FF0-4C2F-97D8-4F3AB555706A}" destId="{58575D78-77E2-4E13-B5CD-D1F0BA8C29B9}" srcOrd="1" destOrd="0" presId="urn:microsoft.com/office/officeart/2005/8/layout/process1"/>
    <dgm:cxn modelId="{47A5E3D0-E903-4B03-8185-D08C4C7269AD}" type="presParOf" srcId="{58575D78-77E2-4E13-B5CD-D1F0BA8C29B9}" destId="{41AFADC1-DBF8-4160-90FE-73DD5B945006}" srcOrd="0" destOrd="0" presId="urn:microsoft.com/office/officeart/2005/8/layout/process1"/>
    <dgm:cxn modelId="{382C6E8E-C5CD-441A-9636-5FBCC945E602}" type="presParOf" srcId="{040D43E1-9FF0-4C2F-97D8-4F3AB555706A}" destId="{10B9A60B-E7F3-4B0E-9C56-978EBC652343}" srcOrd="2" destOrd="0" presId="urn:microsoft.com/office/officeart/2005/8/layout/process1"/>
    <dgm:cxn modelId="{257D23A1-CF3D-46E4-8407-4524BD21D459}" type="presParOf" srcId="{040D43E1-9FF0-4C2F-97D8-4F3AB555706A}" destId="{91532E36-F0AF-4021-97CE-344C76E6B659}" srcOrd="3" destOrd="0" presId="urn:microsoft.com/office/officeart/2005/8/layout/process1"/>
    <dgm:cxn modelId="{926993DF-8D0E-4C4B-96EC-870C8FFB3D97}" type="presParOf" srcId="{91532E36-F0AF-4021-97CE-344C76E6B659}" destId="{4B269AB7-98DF-4B61-84A0-5CCF207074E6}" srcOrd="0" destOrd="0" presId="urn:microsoft.com/office/officeart/2005/8/layout/process1"/>
    <dgm:cxn modelId="{5267E2CC-5755-4B94-AF52-789AF0B15C3C}" type="presParOf" srcId="{040D43E1-9FF0-4C2F-97D8-4F3AB555706A}" destId="{47CC3A93-9143-40EA-8598-82E05DB00962}" srcOrd="4" destOrd="0" presId="urn:microsoft.com/office/officeart/2005/8/layout/process1"/>
    <dgm:cxn modelId="{8D92DD04-C811-4E81-B65C-0565385DB21D}" type="presParOf" srcId="{040D43E1-9FF0-4C2F-97D8-4F3AB555706A}" destId="{E116FF69-58E7-4E3F-AB34-BFCFE20C58AB}" srcOrd="5" destOrd="0" presId="urn:microsoft.com/office/officeart/2005/8/layout/process1"/>
    <dgm:cxn modelId="{3A65B463-06A0-449B-9AED-05754ABACBDB}" type="presParOf" srcId="{E116FF69-58E7-4E3F-AB34-BFCFE20C58AB}" destId="{46012E4B-1A4E-4C75-942C-9C2C27DE89D2}" srcOrd="0" destOrd="0" presId="urn:microsoft.com/office/officeart/2005/8/layout/process1"/>
    <dgm:cxn modelId="{CAA1C0E3-1AC8-4A53-9661-155B7EFBD4EB}" type="presParOf" srcId="{040D43E1-9FF0-4C2F-97D8-4F3AB555706A}" destId="{07ED6E3C-D7C9-44BD-A024-7F4F1DC9997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E6B3D-E7FA-43E0-A140-3BF6FF0F195F}">
      <dsp:nvSpPr>
        <dsp:cNvPr id="0" name=""/>
        <dsp:cNvSpPr/>
      </dsp:nvSpPr>
      <dsp:spPr>
        <a:xfrm>
          <a:off x="1299" y="1820951"/>
          <a:ext cx="2128233" cy="85129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ea typeface="Cambria Math" panose="02040503050406030204" pitchFamily="18" charset="0"/>
            </a:rPr>
            <a:t>Motivation and Goal</a:t>
          </a:r>
          <a:endParaRPr lang="en-SG" sz="1800" kern="1200" dirty="0">
            <a:latin typeface="+mn-lt"/>
            <a:ea typeface="Cambria Math" panose="02040503050406030204" pitchFamily="18" charset="0"/>
          </a:endParaRPr>
        </a:p>
      </dsp:txBody>
      <dsp:txXfrm>
        <a:off x="1299" y="1820951"/>
        <a:ext cx="1915410" cy="851293"/>
      </dsp:txXfrm>
    </dsp:sp>
    <dsp:sp modelId="{860F46B3-0E91-4BFB-B2E6-A718A79B933D}">
      <dsp:nvSpPr>
        <dsp:cNvPr id="0" name=""/>
        <dsp:cNvSpPr/>
      </dsp:nvSpPr>
      <dsp:spPr>
        <a:xfrm>
          <a:off x="170388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Definitions</a:t>
          </a:r>
          <a:endParaRPr lang="en-SG" sz="1800" kern="1200" dirty="0"/>
        </a:p>
      </dsp:txBody>
      <dsp:txXfrm>
        <a:off x="2129532" y="1820951"/>
        <a:ext cx="1276940" cy="851293"/>
      </dsp:txXfrm>
    </dsp:sp>
    <dsp:sp modelId="{391611A7-1DBC-494C-8A0A-12EA8863A640}">
      <dsp:nvSpPr>
        <dsp:cNvPr id="0" name=""/>
        <dsp:cNvSpPr/>
      </dsp:nvSpPr>
      <dsp:spPr>
        <a:xfrm>
          <a:off x="340647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Literature Review</a:t>
          </a:r>
          <a:endParaRPr lang="en-SG" sz="1800" kern="1200" dirty="0"/>
        </a:p>
      </dsp:txBody>
      <dsp:txXfrm>
        <a:off x="3832119" y="1820951"/>
        <a:ext cx="1276940" cy="851293"/>
      </dsp:txXfrm>
    </dsp:sp>
    <dsp:sp modelId="{3C4F8540-B164-4CE5-846E-B7AC52932B61}">
      <dsp:nvSpPr>
        <dsp:cNvPr id="0" name=""/>
        <dsp:cNvSpPr/>
      </dsp:nvSpPr>
      <dsp:spPr>
        <a:xfrm>
          <a:off x="5109059"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Principal Flow Algorithm</a:t>
          </a:r>
          <a:endParaRPr lang="en-SG" sz="1800" kern="1200" dirty="0"/>
        </a:p>
      </dsp:txBody>
      <dsp:txXfrm>
        <a:off x="5534706" y="1820951"/>
        <a:ext cx="1276940" cy="851293"/>
      </dsp:txXfrm>
    </dsp:sp>
    <dsp:sp modelId="{E4131F22-2F30-40BC-8DBE-E8C20B2B00F2}">
      <dsp:nvSpPr>
        <dsp:cNvPr id="0" name=""/>
        <dsp:cNvSpPr/>
      </dsp:nvSpPr>
      <dsp:spPr>
        <a:xfrm>
          <a:off x="681164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SG" sz="1800" kern="1200" dirty="0"/>
        </a:p>
      </dsp:txBody>
      <dsp:txXfrm>
        <a:off x="7237292" y="1820951"/>
        <a:ext cx="1276940" cy="851293"/>
      </dsp:txXfrm>
    </dsp:sp>
    <dsp:sp modelId="{9062E182-69BE-465D-AA38-BCB836A2E99A}">
      <dsp:nvSpPr>
        <dsp:cNvPr id="0" name=""/>
        <dsp:cNvSpPr/>
      </dsp:nvSpPr>
      <dsp:spPr>
        <a:xfrm>
          <a:off x="851423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Future Work</a:t>
          </a:r>
          <a:endParaRPr lang="en-SG" sz="1800" kern="1200" dirty="0"/>
        </a:p>
      </dsp:txBody>
      <dsp:txXfrm>
        <a:off x="8939879" y="1820951"/>
        <a:ext cx="1276940" cy="8512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E6B3D-E7FA-43E0-A140-3BF6FF0F195F}">
      <dsp:nvSpPr>
        <dsp:cNvPr id="0" name=""/>
        <dsp:cNvSpPr/>
      </dsp:nvSpPr>
      <dsp:spPr>
        <a:xfrm>
          <a:off x="1299" y="1820951"/>
          <a:ext cx="2128233" cy="85129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ea typeface="Cambria Math" panose="02040503050406030204" pitchFamily="18" charset="0"/>
            </a:rPr>
            <a:t>Motivation and Goal</a:t>
          </a:r>
          <a:endParaRPr lang="en-SG" sz="1800" kern="1200" dirty="0">
            <a:latin typeface="+mn-lt"/>
            <a:ea typeface="Cambria Math" panose="02040503050406030204" pitchFamily="18" charset="0"/>
          </a:endParaRPr>
        </a:p>
      </dsp:txBody>
      <dsp:txXfrm>
        <a:off x="1299" y="1820951"/>
        <a:ext cx="1915410" cy="851293"/>
      </dsp:txXfrm>
    </dsp:sp>
    <dsp:sp modelId="{860F46B3-0E91-4BFB-B2E6-A718A79B933D}">
      <dsp:nvSpPr>
        <dsp:cNvPr id="0" name=""/>
        <dsp:cNvSpPr/>
      </dsp:nvSpPr>
      <dsp:spPr>
        <a:xfrm>
          <a:off x="170388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Definitions</a:t>
          </a:r>
          <a:endParaRPr lang="en-SG" sz="1800" kern="1200" dirty="0"/>
        </a:p>
      </dsp:txBody>
      <dsp:txXfrm>
        <a:off x="2129532" y="1820951"/>
        <a:ext cx="1276940" cy="851293"/>
      </dsp:txXfrm>
    </dsp:sp>
    <dsp:sp modelId="{391611A7-1DBC-494C-8A0A-12EA8863A640}">
      <dsp:nvSpPr>
        <dsp:cNvPr id="0" name=""/>
        <dsp:cNvSpPr/>
      </dsp:nvSpPr>
      <dsp:spPr>
        <a:xfrm>
          <a:off x="340647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Literature Review</a:t>
          </a:r>
          <a:endParaRPr lang="en-SG" sz="1800" kern="1200" dirty="0"/>
        </a:p>
      </dsp:txBody>
      <dsp:txXfrm>
        <a:off x="3832119" y="1820951"/>
        <a:ext cx="1276940" cy="851293"/>
      </dsp:txXfrm>
    </dsp:sp>
    <dsp:sp modelId="{3C4F8540-B164-4CE5-846E-B7AC52932B61}">
      <dsp:nvSpPr>
        <dsp:cNvPr id="0" name=""/>
        <dsp:cNvSpPr/>
      </dsp:nvSpPr>
      <dsp:spPr>
        <a:xfrm>
          <a:off x="5109059"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Principal Flow Algorithm</a:t>
          </a:r>
          <a:endParaRPr lang="en-SG" sz="1800" kern="1200" dirty="0"/>
        </a:p>
      </dsp:txBody>
      <dsp:txXfrm>
        <a:off x="5534706" y="1820951"/>
        <a:ext cx="1276940" cy="851293"/>
      </dsp:txXfrm>
    </dsp:sp>
    <dsp:sp modelId="{E4131F22-2F30-40BC-8DBE-E8C20B2B00F2}">
      <dsp:nvSpPr>
        <dsp:cNvPr id="0" name=""/>
        <dsp:cNvSpPr/>
      </dsp:nvSpPr>
      <dsp:spPr>
        <a:xfrm>
          <a:off x="681164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SG" sz="1800" kern="1200" dirty="0"/>
        </a:p>
      </dsp:txBody>
      <dsp:txXfrm>
        <a:off x="7237292" y="1820951"/>
        <a:ext cx="1276940" cy="851293"/>
      </dsp:txXfrm>
    </dsp:sp>
    <dsp:sp modelId="{9062E182-69BE-465D-AA38-BCB836A2E99A}">
      <dsp:nvSpPr>
        <dsp:cNvPr id="0" name=""/>
        <dsp:cNvSpPr/>
      </dsp:nvSpPr>
      <dsp:spPr>
        <a:xfrm>
          <a:off x="851423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Future Work</a:t>
          </a:r>
          <a:endParaRPr lang="en-SG" sz="1800" kern="1200" dirty="0"/>
        </a:p>
      </dsp:txBody>
      <dsp:txXfrm>
        <a:off x="8939879" y="1820951"/>
        <a:ext cx="1276940" cy="85129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3C233-7FEB-47F6-868B-96BB88735001}">
      <dsp:nvSpPr>
        <dsp:cNvPr id="0" name=""/>
        <dsp:cNvSpPr/>
      </dsp:nvSpPr>
      <dsp:spPr>
        <a:xfrm>
          <a:off x="1142999" y="2100791"/>
          <a:ext cx="2434166" cy="1217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SG" sz="3800" kern="1200" dirty="0"/>
            <a:t>Real World Data</a:t>
          </a:r>
        </a:p>
      </dsp:txBody>
      <dsp:txXfrm>
        <a:off x="1178646" y="2136438"/>
        <a:ext cx="2362872" cy="1145789"/>
      </dsp:txXfrm>
    </dsp:sp>
    <dsp:sp modelId="{F4EE23CB-FB42-4AAD-B67B-79925502E6B5}">
      <dsp:nvSpPr>
        <dsp:cNvPr id="0" name=""/>
        <dsp:cNvSpPr/>
      </dsp:nvSpPr>
      <dsp:spPr>
        <a:xfrm rot="17692822">
          <a:off x="2906870" y="1639384"/>
          <a:ext cx="2314259" cy="40429"/>
        </a:xfrm>
        <a:custGeom>
          <a:avLst/>
          <a:gdLst/>
          <a:ahLst/>
          <a:cxnLst/>
          <a:rect l="0" t="0" r="0" b="0"/>
          <a:pathLst>
            <a:path>
              <a:moveTo>
                <a:pt x="0" y="20214"/>
              </a:moveTo>
              <a:lnTo>
                <a:pt x="2314259"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SG" sz="800" kern="1200"/>
        </a:p>
      </dsp:txBody>
      <dsp:txXfrm>
        <a:off x="4006143" y="1601742"/>
        <a:ext cx="115712" cy="115712"/>
      </dsp:txXfrm>
    </dsp:sp>
    <dsp:sp modelId="{F6171C64-67EE-4620-9539-B1CC2EB36919}">
      <dsp:nvSpPr>
        <dsp:cNvPr id="0" name=""/>
        <dsp:cNvSpPr/>
      </dsp:nvSpPr>
      <dsp:spPr>
        <a:xfrm>
          <a:off x="4550833" y="1322"/>
          <a:ext cx="2434166" cy="1217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SG" sz="3800" kern="1200" dirty="0"/>
            <a:t>MNIST</a:t>
          </a:r>
        </a:p>
      </dsp:txBody>
      <dsp:txXfrm>
        <a:off x="4586480" y="36969"/>
        <a:ext cx="2362872" cy="1145789"/>
      </dsp:txXfrm>
    </dsp:sp>
    <dsp:sp modelId="{0A93F3B1-CDE9-4069-9D59-306BCD7AFBE2}">
      <dsp:nvSpPr>
        <dsp:cNvPr id="0" name=""/>
        <dsp:cNvSpPr/>
      </dsp:nvSpPr>
      <dsp:spPr>
        <a:xfrm rot="19457599">
          <a:off x="3464462" y="2339207"/>
          <a:ext cx="1199074" cy="40429"/>
        </a:xfrm>
        <a:custGeom>
          <a:avLst/>
          <a:gdLst/>
          <a:ahLst/>
          <a:cxnLst/>
          <a:rect l="0" t="0" r="0" b="0"/>
          <a:pathLst>
            <a:path>
              <a:moveTo>
                <a:pt x="0" y="20214"/>
              </a:moveTo>
              <a:lnTo>
                <a:pt x="1199074"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34023" y="2329445"/>
        <a:ext cx="59953" cy="59953"/>
      </dsp:txXfrm>
    </dsp:sp>
    <dsp:sp modelId="{FD63F9C7-8BD7-43D6-A194-77067C376016}">
      <dsp:nvSpPr>
        <dsp:cNvPr id="0" name=""/>
        <dsp:cNvSpPr/>
      </dsp:nvSpPr>
      <dsp:spPr>
        <a:xfrm>
          <a:off x="4550833" y="1400968"/>
          <a:ext cx="2434166" cy="1217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SG" sz="3800" kern="1200"/>
            <a:t>Olivetti Faces</a:t>
          </a:r>
          <a:endParaRPr lang="en-SG" sz="3800" kern="1200" dirty="0"/>
        </a:p>
      </dsp:txBody>
      <dsp:txXfrm>
        <a:off x="4586480" y="1436615"/>
        <a:ext cx="2362872" cy="1145789"/>
      </dsp:txXfrm>
    </dsp:sp>
    <dsp:sp modelId="{CFBADC66-37F9-45DA-89AE-F3421CD7D663}">
      <dsp:nvSpPr>
        <dsp:cNvPr id="0" name=""/>
        <dsp:cNvSpPr/>
      </dsp:nvSpPr>
      <dsp:spPr>
        <a:xfrm rot="2142401">
          <a:off x="3464462" y="3039030"/>
          <a:ext cx="1199074" cy="40429"/>
        </a:xfrm>
        <a:custGeom>
          <a:avLst/>
          <a:gdLst/>
          <a:ahLst/>
          <a:cxnLst/>
          <a:rect l="0" t="0" r="0" b="0"/>
          <a:pathLst>
            <a:path>
              <a:moveTo>
                <a:pt x="0" y="20214"/>
              </a:moveTo>
              <a:lnTo>
                <a:pt x="1199074"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34023" y="3029268"/>
        <a:ext cx="59953" cy="59953"/>
      </dsp:txXfrm>
    </dsp:sp>
    <dsp:sp modelId="{F3E0F4A5-F680-4106-B9D7-51ACDDAB205D}">
      <dsp:nvSpPr>
        <dsp:cNvPr id="0" name=""/>
        <dsp:cNvSpPr/>
      </dsp:nvSpPr>
      <dsp:spPr>
        <a:xfrm>
          <a:off x="4550833" y="2800614"/>
          <a:ext cx="2434166" cy="1217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SG" sz="3800" kern="1200" dirty="0"/>
            <a:t>Fashion MNIST</a:t>
          </a:r>
        </a:p>
      </dsp:txBody>
      <dsp:txXfrm>
        <a:off x="4586480" y="2836261"/>
        <a:ext cx="2362872" cy="1145789"/>
      </dsp:txXfrm>
    </dsp:sp>
    <dsp:sp modelId="{C0CA442F-8FDE-42FA-B1F1-8C6BC4BB7676}">
      <dsp:nvSpPr>
        <dsp:cNvPr id="0" name=""/>
        <dsp:cNvSpPr/>
      </dsp:nvSpPr>
      <dsp:spPr>
        <a:xfrm rot="3907178">
          <a:off x="2906870" y="3738853"/>
          <a:ext cx="2314259" cy="40429"/>
        </a:xfrm>
        <a:custGeom>
          <a:avLst/>
          <a:gdLst/>
          <a:ahLst/>
          <a:cxnLst/>
          <a:rect l="0" t="0" r="0" b="0"/>
          <a:pathLst>
            <a:path>
              <a:moveTo>
                <a:pt x="0" y="20214"/>
              </a:moveTo>
              <a:lnTo>
                <a:pt x="2314259"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SG" sz="800" kern="1200"/>
        </a:p>
      </dsp:txBody>
      <dsp:txXfrm>
        <a:off x="4006143" y="3701211"/>
        <a:ext cx="115712" cy="115712"/>
      </dsp:txXfrm>
    </dsp:sp>
    <dsp:sp modelId="{7CCB212D-79A8-46D8-A56A-C4461A678CE1}">
      <dsp:nvSpPr>
        <dsp:cNvPr id="0" name=""/>
        <dsp:cNvSpPr/>
      </dsp:nvSpPr>
      <dsp:spPr>
        <a:xfrm>
          <a:off x="4550833" y="4200260"/>
          <a:ext cx="2434166" cy="1217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SG" sz="3800" kern="1200" dirty="0"/>
            <a:t>Faces In the Wild</a:t>
          </a:r>
        </a:p>
      </dsp:txBody>
      <dsp:txXfrm>
        <a:off x="4586480" y="4235907"/>
        <a:ext cx="2362872" cy="11457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E6B3D-E7FA-43E0-A140-3BF6FF0F195F}">
      <dsp:nvSpPr>
        <dsp:cNvPr id="0" name=""/>
        <dsp:cNvSpPr/>
      </dsp:nvSpPr>
      <dsp:spPr>
        <a:xfrm>
          <a:off x="1299" y="1820951"/>
          <a:ext cx="2128233" cy="85129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ea typeface="Cambria Math" panose="02040503050406030204" pitchFamily="18" charset="0"/>
            </a:rPr>
            <a:t>Motivation</a:t>
          </a:r>
          <a:endParaRPr lang="en-SG" sz="1800" kern="1200" dirty="0">
            <a:latin typeface="+mn-lt"/>
            <a:ea typeface="Cambria Math" panose="02040503050406030204" pitchFamily="18" charset="0"/>
          </a:endParaRPr>
        </a:p>
      </dsp:txBody>
      <dsp:txXfrm>
        <a:off x="1299" y="1820951"/>
        <a:ext cx="1915410" cy="851293"/>
      </dsp:txXfrm>
    </dsp:sp>
    <dsp:sp modelId="{860F46B3-0E91-4BFB-B2E6-A718A79B933D}">
      <dsp:nvSpPr>
        <dsp:cNvPr id="0" name=""/>
        <dsp:cNvSpPr/>
      </dsp:nvSpPr>
      <dsp:spPr>
        <a:xfrm>
          <a:off x="170388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Definitions</a:t>
          </a:r>
          <a:endParaRPr lang="en-SG" sz="1800" kern="1200" dirty="0"/>
        </a:p>
      </dsp:txBody>
      <dsp:txXfrm>
        <a:off x="2129532" y="1820951"/>
        <a:ext cx="1276940" cy="851293"/>
      </dsp:txXfrm>
    </dsp:sp>
    <dsp:sp modelId="{391611A7-1DBC-494C-8A0A-12EA8863A640}">
      <dsp:nvSpPr>
        <dsp:cNvPr id="0" name=""/>
        <dsp:cNvSpPr/>
      </dsp:nvSpPr>
      <dsp:spPr>
        <a:xfrm>
          <a:off x="340647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Literature Review</a:t>
          </a:r>
          <a:endParaRPr lang="en-SG" sz="1800" kern="1200" dirty="0"/>
        </a:p>
      </dsp:txBody>
      <dsp:txXfrm>
        <a:off x="3832119" y="1820951"/>
        <a:ext cx="1276940" cy="851293"/>
      </dsp:txXfrm>
    </dsp:sp>
    <dsp:sp modelId="{3C4F8540-B164-4CE5-846E-B7AC52932B61}">
      <dsp:nvSpPr>
        <dsp:cNvPr id="0" name=""/>
        <dsp:cNvSpPr/>
      </dsp:nvSpPr>
      <dsp:spPr>
        <a:xfrm>
          <a:off x="5109059"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Principal Flow Algorithm</a:t>
          </a:r>
          <a:endParaRPr lang="en-SG" sz="1800" kern="1200" dirty="0"/>
        </a:p>
      </dsp:txBody>
      <dsp:txXfrm>
        <a:off x="5534706" y="1820951"/>
        <a:ext cx="1276940" cy="851293"/>
      </dsp:txXfrm>
    </dsp:sp>
    <dsp:sp modelId="{E4131F22-2F30-40BC-8DBE-E8C20B2B00F2}">
      <dsp:nvSpPr>
        <dsp:cNvPr id="0" name=""/>
        <dsp:cNvSpPr/>
      </dsp:nvSpPr>
      <dsp:spPr>
        <a:xfrm>
          <a:off x="681164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SG" sz="1800" kern="1200" dirty="0"/>
        </a:p>
      </dsp:txBody>
      <dsp:txXfrm>
        <a:off x="7237292" y="1820951"/>
        <a:ext cx="1276940" cy="851293"/>
      </dsp:txXfrm>
    </dsp:sp>
    <dsp:sp modelId="{9062E182-69BE-465D-AA38-BCB836A2E99A}">
      <dsp:nvSpPr>
        <dsp:cNvPr id="0" name=""/>
        <dsp:cNvSpPr/>
      </dsp:nvSpPr>
      <dsp:spPr>
        <a:xfrm>
          <a:off x="851423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Future Work</a:t>
          </a:r>
          <a:endParaRPr lang="en-SG" sz="1800" kern="1200" dirty="0"/>
        </a:p>
      </dsp:txBody>
      <dsp:txXfrm>
        <a:off x="8939879" y="1820951"/>
        <a:ext cx="1276940" cy="8512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52DEF-677C-4578-BE64-372F77564D4C}">
      <dsp:nvSpPr>
        <dsp:cNvPr id="0" name=""/>
        <dsp:cNvSpPr/>
      </dsp:nvSpPr>
      <dsp:spPr>
        <a:xfrm>
          <a:off x="2639794" y="2120"/>
          <a:ext cx="3060000" cy="13996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4140" tIns="104140" rIns="104140" bIns="104140" numCol="1" spcCol="1270" anchor="ctr" anchorCtr="0">
          <a:noAutofit/>
        </a:bodyPr>
        <a:lstStyle/>
        <a:p>
          <a:pPr marL="0" lvl="0" indent="0" algn="ctr" defTabSz="1822450">
            <a:lnSpc>
              <a:spcPct val="90000"/>
            </a:lnSpc>
            <a:spcBef>
              <a:spcPct val="0"/>
            </a:spcBef>
            <a:spcAft>
              <a:spcPct val="35000"/>
            </a:spcAft>
            <a:buNone/>
          </a:pPr>
          <a:r>
            <a:rPr lang="en-US" sz="4100" kern="1200" dirty="0"/>
            <a:t>K-</a:t>
          </a:r>
          <a:r>
            <a:rPr lang="en-US" sz="4100" kern="1200" dirty="0" err="1"/>
            <a:t>th</a:t>
          </a:r>
          <a:r>
            <a:rPr lang="en-US" sz="4100" kern="1200" dirty="0"/>
            <a:t> order Principal Flows</a:t>
          </a:r>
          <a:endParaRPr lang="en-SG" sz="4100" kern="1200" dirty="0"/>
        </a:p>
      </dsp:txBody>
      <dsp:txXfrm>
        <a:off x="2639794" y="2120"/>
        <a:ext cx="3060000" cy="1399628"/>
      </dsp:txXfrm>
    </dsp:sp>
    <dsp:sp modelId="{A91CE46B-EDBF-4823-BBBE-392C8847F1DC}">
      <dsp:nvSpPr>
        <dsp:cNvPr id="0" name=""/>
        <dsp:cNvSpPr/>
      </dsp:nvSpPr>
      <dsp:spPr>
        <a:xfrm>
          <a:off x="1604794" y="1471730"/>
          <a:ext cx="5130000" cy="13996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4140" tIns="104140" rIns="104140" bIns="104140" numCol="1" spcCol="1270" anchor="ctr" anchorCtr="0">
          <a:noAutofit/>
        </a:bodyPr>
        <a:lstStyle/>
        <a:p>
          <a:pPr marL="0" lvl="0" indent="0" algn="ctr" defTabSz="1822450">
            <a:lnSpc>
              <a:spcPct val="90000"/>
            </a:lnSpc>
            <a:spcBef>
              <a:spcPct val="0"/>
            </a:spcBef>
            <a:spcAft>
              <a:spcPct val="35000"/>
            </a:spcAft>
            <a:buNone/>
          </a:pPr>
          <a:r>
            <a:rPr lang="en-US" sz="4100" kern="1200" dirty="0"/>
            <a:t>Mapping data to different choices of manifolds</a:t>
          </a:r>
          <a:endParaRPr lang="en-SG" sz="4100" kern="1200" dirty="0"/>
        </a:p>
      </dsp:txBody>
      <dsp:txXfrm>
        <a:off x="1604794" y="1471730"/>
        <a:ext cx="5130000" cy="1399628"/>
      </dsp:txXfrm>
    </dsp:sp>
    <dsp:sp modelId="{348B988D-131B-4475-8E30-EE73FB42CC90}">
      <dsp:nvSpPr>
        <dsp:cNvPr id="0" name=""/>
        <dsp:cNvSpPr/>
      </dsp:nvSpPr>
      <dsp:spPr>
        <a:xfrm>
          <a:off x="1316076" y="2941340"/>
          <a:ext cx="5707435" cy="13996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4140" tIns="104140" rIns="104140" bIns="104140" numCol="1" spcCol="1270" anchor="ctr" anchorCtr="0">
          <a:noAutofit/>
        </a:bodyPr>
        <a:lstStyle/>
        <a:p>
          <a:pPr marL="0" lvl="0" indent="0" algn="ctr" defTabSz="1822450">
            <a:lnSpc>
              <a:spcPct val="90000"/>
            </a:lnSpc>
            <a:spcBef>
              <a:spcPct val="0"/>
            </a:spcBef>
            <a:spcAft>
              <a:spcPct val="35000"/>
            </a:spcAft>
            <a:buNone/>
          </a:pPr>
          <a:r>
            <a:rPr lang="en-US" sz="4100" kern="1200" dirty="0"/>
            <a:t>Greedy Principal Boundary as a maximal margin classifier</a:t>
          </a:r>
          <a:endParaRPr lang="en-SG" sz="4100" kern="1200" dirty="0"/>
        </a:p>
      </dsp:txBody>
      <dsp:txXfrm>
        <a:off x="1316076" y="2941340"/>
        <a:ext cx="5707435" cy="1399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45FDB-A801-4A9D-B5ED-C935AE59D433}">
      <dsp:nvSpPr>
        <dsp:cNvPr id="0" name=""/>
        <dsp:cNvSpPr/>
      </dsp:nvSpPr>
      <dsp:spPr>
        <a:xfrm>
          <a:off x="7043" y="1276033"/>
          <a:ext cx="3041988" cy="2270779"/>
        </a:xfrm>
        <a:prstGeom prst="round2SameRect">
          <a:avLst>
            <a:gd name="adj1" fmla="val 8000"/>
            <a:gd name="adj2" fmla="val 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FC5DFB-18DF-45E6-95B5-130A3A4D194A}">
      <dsp:nvSpPr>
        <dsp:cNvPr id="0" name=""/>
        <dsp:cNvSpPr/>
      </dsp:nvSpPr>
      <dsp:spPr>
        <a:xfrm>
          <a:off x="7043" y="3546813"/>
          <a:ext cx="3041988" cy="9764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kern="1200" dirty="0"/>
            <a:t>Rising Popularity of Big Data </a:t>
          </a:r>
          <a:endParaRPr lang="en-SG" sz="2200" kern="1200" dirty="0"/>
        </a:p>
      </dsp:txBody>
      <dsp:txXfrm>
        <a:off x="7043" y="3546813"/>
        <a:ext cx="2142245" cy="976435"/>
      </dsp:txXfrm>
    </dsp:sp>
    <dsp:sp modelId="{C4430FC0-E26D-400B-AEAC-C7738DA6EB8E}">
      <dsp:nvSpPr>
        <dsp:cNvPr id="0" name=""/>
        <dsp:cNvSpPr/>
      </dsp:nvSpPr>
      <dsp:spPr>
        <a:xfrm>
          <a:off x="2235341" y="3701911"/>
          <a:ext cx="1064695" cy="1064695"/>
        </a:xfrm>
        <a:prstGeom prst="ellipse">
          <a:avLst/>
        </a:prstGeom>
        <a:blipFill>
          <a:blip xmlns:r="http://schemas.openxmlformats.org/officeDocument/2006/relationships" r:embed="rId1"/>
          <a:srcRect/>
          <a:stretch>
            <a:fillRect l="-17000" r="-17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BF251E-39BE-48B1-891E-CEAE18E7BF3C}">
      <dsp:nvSpPr>
        <dsp:cNvPr id="0" name=""/>
        <dsp:cNvSpPr/>
      </dsp:nvSpPr>
      <dsp:spPr>
        <a:xfrm>
          <a:off x="3563808" y="1276033"/>
          <a:ext cx="3041988" cy="2270779"/>
        </a:xfrm>
        <a:prstGeom prst="round2SameRect">
          <a:avLst>
            <a:gd name="adj1" fmla="val 8000"/>
            <a:gd name="adj2" fmla="val 0"/>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550" tIns="247650" rIns="82550" bIns="82550" numCol="1" spcCol="1270" anchor="t" anchorCtr="0">
          <a:noAutofit/>
        </a:bodyPr>
        <a:lstStyle/>
        <a:p>
          <a:pPr marL="285750" lvl="1" indent="-285750" algn="l" defTabSz="2889250">
            <a:lnSpc>
              <a:spcPct val="90000"/>
            </a:lnSpc>
            <a:spcBef>
              <a:spcPct val="0"/>
            </a:spcBef>
            <a:spcAft>
              <a:spcPct val="15000"/>
            </a:spcAft>
            <a:buChar char="•"/>
          </a:pPr>
          <a:endParaRPr lang="en-SG" sz="6500" kern="1200" dirty="0"/>
        </a:p>
      </dsp:txBody>
      <dsp:txXfrm>
        <a:off x="3617015" y="1329240"/>
        <a:ext cx="2935574" cy="2217572"/>
      </dsp:txXfrm>
    </dsp:sp>
    <dsp:sp modelId="{FFC89F02-3A6B-442D-AFAF-9610900E7EEE}">
      <dsp:nvSpPr>
        <dsp:cNvPr id="0" name=""/>
        <dsp:cNvSpPr/>
      </dsp:nvSpPr>
      <dsp:spPr>
        <a:xfrm>
          <a:off x="3563808" y="3546813"/>
          <a:ext cx="3041988" cy="9764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kern="1200" dirty="0"/>
            <a:t>The Manifold Hypothesis</a:t>
          </a:r>
          <a:r>
            <a:rPr lang="en-US" sz="2200" kern="1200" baseline="-25000" dirty="0"/>
            <a:t>1 </a:t>
          </a:r>
          <a:endParaRPr lang="en-SG" sz="2200" kern="1200" dirty="0">
            <a:solidFill>
              <a:schemeClr val="bg1"/>
            </a:solidFill>
            <a:latin typeface="+mn-lt"/>
          </a:endParaRPr>
        </a:p>
      </dsp:txBody>
      <dsp:txXfrm>
        <a:off x="3563808" y="3546813"/>
        <a:ext cx="2142245" cy="976435"/>
      </dsp:txXfrm>
    </dsp:sp>
    <dsp:sp modelId="{F5C2CA48-0220-4360-BE71-263248A926CE}">
      <dsp:nvSpPr>
        <dsp:cNvPr id="0" name=""/>
        <dsp:cNvSpPr/>
      </dsp:nvSpPr>
      <dsp:spPr>
        <a:xfrm>
          <a:off x="5792107" y="3701911"/>
          <a:ext cx="1064695" cy="106469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7A2079-2EE7-4084-8F27-1817DEEA9407}">
      <dsp:nvSpPr>
        <dsp:cNvPr id="0" name=""/>
        <dsp:cNvSpPr/>
      </dsp:nvSpPr>
      <dsp:spPr>
        <a:xfrm>
          <a:off x="7120574" y="1276033"/>
          <a:ext cx="3041988" cy="2270779"/>
        </a:xfrm>
        <a:prstGeom prst="round2SameRect">
          <a:avLst>
            <a:gd name="adj1" fmla="val 8000"/>
            <a:gd name="adj2" fmla="val 0"/>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550" tIns="247650" rIns="82550" bIns="82550" numCol="1" spcCol="1270" anchor="t" anchorCtr="0">
          <a:noAutofit/>
        </a:bodyPr>
        <a:lstStyle/>
        <a:p>
          <a:pPr marL="285750" lvl="1" indent="-285750" algn="l" defTabSz="2889250">
            <a:lnSpc>
              <a:spcPct val="90000"/>
            </a:lnSpc>
            <a:spcBef>
              <a:spcPct val="0"/>
            </a:spcBef>
            <a:spcAft>
              <a:spcPct val="15000"/>
            </a:spcAft>
            <a:buChar char="•"/>
          </a:pPr>
          <a:endParaRPr lang="en-SG" sz="6500" kern="1200"/>
        </a:p>
      </dsp:txBody>
      <dsp:txXfrm>
        <a:off x="7173781" y="1329240"/>
        <a:ext cx="2935574" cy="2217572"/>
      </dsp:txXfrm>
    </dsp:sp>
    <dsp:sp modelId="{7E4781E5-43F1-48CC-836D-5580060D76BA}">
      <dsp:nvSpPr>
        <dsp:cNvPr id="0" name=""/>
        <dsp:cNvSpPr/>
      </dsp:nvSpPr>
      <dsp:spPr>
        <a:xfrm>
          <a:off x="7120574" y="3546813"/>
          <a:ext cx="3041988" cy="9764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kern="1200" dirty="0"/>
            <a:t>Extending PCA to manifolds more simply</a:t>
          </a:r>
          <a:endParaRPr lang="en-SG" sz="2200" kern="1200" dirty="0"/>
        </a:p>
      </dsp:txBody>
      <dsp:txXfrm>
        <a:off x="7120574" y="3546813"/>
        <a:ext cx="2142245" cy="976435"/>
      </dsp:txXfrm>
    </dsp:sp>
    <dsp:sp modelId="{F3B4C68A-5197-4707-8C12-45100C9CADF5}">
      <dsp:nvSpPr>
        <dsp:cNvPr id="0" name=""/>
        <dsp:cNvSpPr/>
      </dsp:nvSpPr>
      <dsp:spPr>
        <a:xfrm>
          <a:off x="9348872" y="3701911"/>
          <a:ext cx="1064695" cy="1064695"/>
        </a:xfrm>
        <a:prstGeom prst="ellipse">
          <a:avLst/>
        </a:prstGeom>
        <a:blipFill>
          <a:blip xmlns:r="http://schemas.openxmlformats.org/officeDocument/2006/relationships" r:embed="rId4"/>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52AFB-E384-4EB2-A845-6A717C47CA16}">
      <dsp:nvSpPr>
        <dsp:cNvPr id="0" name=""/>
        <dsp:cNvSpPr/>
      </dsp:nvSpPr>
      <dsp:spPr>
        <a:xfrm rot="5400000">
          <a:off x="-257799" y="260515"/>
          <a:ext cx="1718662" cy="120306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Simplify</a:t>
          </a:r>
          <a:endParaRPr lang="en-SG" sz="2300" kern="1200" dirty="0"/>
        </a:p>
      </dsp:txBody>
      <dsp:txXfrm rot="-5400000">
        <a:off x="1" y="604248"/>
        <a:ext cx="1203063" cy="515599"/>
      </dsp:txXfrm>
    </dsp:sp>
    <dsp:sp modelId="{D9D83EFA-F5DF-4469-BC65-F5AEA0C9FC80}">
      <dsp:nvSpPr>
        <dsp:cNvPr id="0" name=""/>
        <dsp:cNvSpPr/>
      </dsp:nvSpPr>
      <dsp:spPr>
        <a:xfrm rot="5400000">
          <a:off x="3866755" y="-2660975"/>
          <a:ext cx="1117130" cy="644451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Use a greedy approach to the constructing principal flows.</a:t>
          </a:r>
          <a:endParaRPr lang="en-SG" sz="2100" kern="1200" dirty="0"/>
        </a:p>
      </dsp:txBody>
      <dsp:txXfrm rot="-5400000">
        <a:off x="1203064" y="57250"/>
        <a:ext cx="6389979" cy="1008062"/>
      </dsp:txXfrm>
    </dsp:sp>
    <dsp:sp modelId="{29112442-53E6-492F-A635-62D38552950D}">
      <dsp:nvSpPr>
        <dsp:cNvPr id="0" name=""/>
        <dsp:cNvSpPr/>
      </dsp:nvSpPr>
      <dsp:spPr>
        <a:xfrm rot="5400000">
          <a:off x="-257799" y="1786406"/>
          <a:ext cx="1718662" cy="120306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Focus</a:t>
          </a:r>
          <a:endParaRPr lang="en-SG" sz="2300" kern="1200" dirty="0"/>
        </a:p>
      </dsp:txBody>
      <dsp:txXfrm rot="-5400000">
        <a:off x="1" y="2130139"/>
        <a:ext cx="1203063" cy="515599"/>
      </dsp:txXfrm>
    </dsp:sp>
    <dsp:sp modelId="{ADD62947-FCCA-435C-9066-7AC330828510}">
      <dsp:nvSpPr>
        <dsp:cNvPr id="0" name=""/>
        <dsp:cNvSpPr/>
      </dsp:nvSpPr>
      <dsp:spPr>
        <a:xfrm rot="5400000">
          <a:off x="3866755" y="-1135084"/>
          <a:ext cx="1117130" cy="644451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Focus on the 1</a:t>
          </a:r>
          <a:r>
            <a:rPr lang="en-US" sz="2100" kern="1200" baseline="30000" dirty="0"/>
            <a:t>st</a:t>
          </a:r>
          <a:r>
            <a:rPr lang="en-US" sz="2100" kern="1200" dirty="0"/>
            <a:t> principal flow.</a:t>
          </a:r>
          <a:endParaRPr lang="en-SG" sz="2100" kern="1200" dirty="0"/>
        </a:p>
        <a:p>
          <a:pPr marL="228600" lvl="1" indent="-228600" algn="l" defTabSz="933450">
            <a:lnSpc>
              <a:spcPct val="90000"/>
            </a:lnSpc>
            <a:spcBef>
              <a:spcPct val="0"/>
            </a:spcBef>
            <a:spcAft>
              <a:spcPct val="15000"/>
            </a:spcAft>
            <a:buChar char="•"/>
          </a:pPr>
          <a:r>
            <a:rPr lang="en-US" sz="2100" kern="1200" dirty="0"/>
            <a:t>Assume all data lies on some d-dimensional hypersphere of radius 1, embedded in a D-dimensional space.</a:t>
          </a:r>
          <a:endParaRPr lang="en-SG" sz="2100" kern="1200" dirty="0"/>
        </a:p>
      </dsp:txBody>
      <dsp:txXfrm rot="-5400000">
        <a:off x="1203064" y="1583141"/>
        <a:ext cx="6389979" cy="1008062"/>
      </dsp:txXfrm>
    </dsp:sp>
    <dsp:sp modelId="{7B9B2C69-266A-4C71-8637-12FC7DBDBB0B}">
      <dsp:nvSpPr>
        <dsp:cNvPr id="0" name=""/>
        <dsp:cNvSpPr/>
      </dsp:nvSpPr>
      <dsp:spPr>
        <a:xfrm rot="5400000">
          <a:off x="-257799" y="3312297"/>
          <a:ext cx="1718662" cy="120306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Investigate</a:t>
          </a:r>
          <a:endParaRPr lang="en-SG" sz="2300" kern="1200" dirty="0"/>
        </a:p>
      </dsp:txBody>
      <dsp:txXfrm rot="-5400000">
        <a:off x="1" y="3656030"/>
        <a:ext cx="1203063" cy="515599"/>
      </dsp:txXfrm>
    </dsp:sp>
    <dsp:sp modelId="{989AFA9D-E0DB-4383-B692-C362AB1575C9}">
      <dsp:nvSpPr>
        <dsp:cNvPr id="0" name=""/>
        <dsp:cNvSpPr/>
      </dsp:nvSpPr>
      <dsp:spPr>
        <a:xfrm rot="5400000">
          <a:off x="3866755" y="390807"/>
          <a:ext cx="1117130" cy="644451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solidFill>
                <a:srgbClr val="000000"/>
              </a:solidFill>
              <a:effectLst/>
              <a:latin typeface="+mn-lt"/>
            </a:rPr>
            <a:t>How would this new method describe various, popular multivariate datasets? Could it find novel patterns of variation?</a:t>
          </a:r>
          <a:endParaRPr lang="en-SG" sz="2100" kern="1200" dirty="0">
            <a:latin typeface="+mn-lt"/>
          </a:endParaRPr>
        </a:p>
      </dsp:txBody>
      <dsp:txXfrm rot="-5400000">
        <a:off x="1203064" y="3109032"/>
        <a:ext cx="6389979" cy="10080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E6B3D-E7FA-43E0-A140-3BF6FF0F195F}">
      <dsp:nvSpPr>
        <dsp:cNvPr id="0" name=""/>
        <dsp:cNvSpPr/>
      </dsp:nvSpPr>
      <dsp:spPr>
        <a:xfrm>
          <a:off x="1299" y="1820951"/>
          <a:ext cx="2128233" cy="85129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ea typeface="Cambria Math" panose="02040503050406030204" pitchFamily="18" charset="0"/>
            </a:rPr>
            <a:t>Motivation and Goal</a:t>
          </a:r>
          <a:endParaRPr lang="en-SG" sz="1800" kern="1200" dirty="0">
            <a:latin typeface="+mn-lt"/>
            <a:ea typeface="Cambria Math" panose="02040503050406030204" pitchFamily="18" charset="0"/>
          </a:endParaRPr>
        </a:p>
      </dsp:txBody>
      <dsp:txXfrm>
        <a:off x="1299" y="1820951"/>
        <a:ext cx="1915410" cy="851293"/>
      </dsp:txXfrm>
    </dsp:sp>
    <dsp:sp modelId="{860F46B3-0E91-4BFB-B2E6-A718A79B933D}">
      <dsp:nvSpPr>
        <dsp:cNvPr id="0" name=""/>
        <dsp:cNvSpPr/>
      </dsp:nvSpPr>
      <dsp:spPr>
        <a:xfrm>
          <a:off x="170388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Definitions</a:t>
          </a:r>
          <a:endParaRPr lang="en-SG" sz="1800" kern="1200" dirty="0"/>
        </a:p>
      </dsp:txBody>
      <dsp:txXfrm>
        <a:off x="2129532" y="1820951"/>
        <a:ext cx="1276940" cy="851293"/>
      </dsp:txXfrm>
    </dsp:sp>
    <dsp:sp modelId="{391611A7-1DBC-494C-8A0A-12EA8863A640}">
      <dsp:nvSpPr>
        <dsp:cNvPr id="0" name=""/>
        <dsp:cNvSpPr/>
      </dsp:nvSpPr>
      <dsp:spPr>
        <a:xfrm>
          <a:off x="340647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Literature Review</a:t>
          </a:r>
          <a:endParaRPr lang="en-SG" sz="1800" kern="1200" dirty="0"/>
        </a:p>
      </dsp:txBody>
      <dsp:txXfrm>
        <a:off x="3832119" y="1820951"/>
        <a:ext cx="1276940" cy="851293"/>
      </dsp:txXfrm>
    </dsp:sp>
    <dsp:sp modelId="{3C4F8540-B164-4CE5-846E-B7AC52932B61}">
      <dsp:nvSpPr>
        <dsp:cNvPr id="0" name=""/>
        <dsp:cNvSpPr/>
      </dsp:nvSpPr>
      <dsp:spPr>
        <a:xfrm>
          <a:off x="5109059"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Principal Flow Algorithm</a:t>
          </a:r>
          <a:endParaRPr lang="en-SG" sz="1800" kern="1200" dirty="0"/>
        </a:p>
      </dsp:txBody>
      <dsp:txXfrm>
        <a:off x="5534706" y="1820951"/>
        <a:ext cx="1276940" cy="851293"/>
      </dsp:txXfrm>
    </dsp:sp>
    <dsp:sp modelId="{E4131F22-2F30-40BC-8DBE-E8C20B2B00F2}">
      <dsp:nvSpPr>
        <dsp:cNvPr id="0" name=""/>
        <dsp:cNvSpPr/>
      </dsp:nvSpPr>
      <dsp:spPr>
        <a:xfrm>
          <a:off x="681164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SG" sz="1800" kern="1200" dirty="0"/>
        </a:p>
      </dsp:txBody>
      <dsp:txXfrm>
        <a:off x="7237292" y="1820951"/>
        <a:ext cx="1276940" cy="851293"/>
      </dsp:txXfrm>
    </dsp:sp>
    <dsp:sp modelId="{9062E182-69BE-465D-AA38-BCB836A2E99A}">
      <dsp:nvSpPr>
        <dsp:cNvPr id="0" name=""/>
        <dsp:cNvSpPr/>
      </dsp:nvSpPr>
      <dsp:spPr>
        <a:xfrm>
          <a:off x="851423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Future Work</a:t>
          </a:r>
          <a:endParaRPr lang="en-SG" sz="1800" kern="1200" dirty="0"/>
        </a:p>
      </dsp:txBody>
      <dsp:txXfrm>
        <a:off x="8939879" y="1820951"/>
        <a:ext cx="1276940" cy="8512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D0F5D-1C57-49C0-B72B-5ECD53987938}">
      <dsp:nvSpPr>
        <dsp:cNvPr id="0" name=""/>
        <dsp:cNvSpPr/>
      </dsp:nvSpPr>
      <dsp:spPr>
        <a:xfrm>
          <a:off x="5015" y="2919113"/>
          <a:ext cx="2360633" cy="911204"/>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7445D-05FB-4DCA-904C-FF6EA8C135F0}">
      <dsp:nvSpPr>
        <dsp:cNvPr id="0" name=""/>
        <dsp:cNvSpPr/>
      </dsp:nvSpPr>
      <dsp:spPr>
        <a:xfrm>
          <a:off x="634517" y="3146914"/>
          <a:ext cx="1993423" cy="911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Vector Fields</a:t>
          </a:r>
          <a:endParaRPr lang="en-SG" sz="2000" kern="1200" dirty="0"/>
        </a:p>
      </dsp:txBody>
      <dsp:txXfrm>
        <a:off x="661205" y="3173602"/>
        <a:ext cx="1940047" cy="857828"/>
      </dsp:txXfrm>
    </dsp:sp>
    <dsp:sp modelId="{9E98CDCF-B2D6-4697-866C-6E7E69C5685C}">
      <dsp:nvSpPr>
        <dsp:cNvPr id="0" name=""/>
        <dsp:cNvSpPr/>
      </dsp:nvSpPr>
      <dsp:spPr>
        <a:xfrm>
          <a:off x="2701383" y="2919113"/>
          <a:ext cx="2360633" cy="911204"/>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BE136-1DEA-4DCC-8997-C5D4387BFFB7}">
      <dsp:nvSpPr>
        <dsp:cNvPr id="0" name=""/>
        <dsp:cNvSpPr/>
      </dsp:nvSpPr>
      <dsp:spPr>
        <a:xfrm>
          <a:off x="3330886" y="3146914"/>
          <a:ext cx="1993423" cy="911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Geodesics</a:t>
          </a:r>
          <a:endParaRPr lang="en-SG" sz="2000" kern="1200" dirty="0"/>
        </a:p>
      </dsp:txBody>
      <dsp:txXfrm>
        <a:off x="3357574" y="3173602"/>
        <a:ext cx="1940047" cy="857828"/>
      </dsp:txXfrm>
    </dsp:sp>
    <dsp:sp modelId="{96C2A6D7-72FC-4B60-BDD3-F8721A6A7989}">
      <dsp:nvSpPr>
        <dsp:cNvPr id="0" name=""/>
        <dsp:cNvSpPr/>
      </dsp:nvSpPr>
      <dsp:spPr>
        <a:xfrm>
          <a:off x="5397751" y="2919113"/>
          <a:ext cx="2360633" cy="911204"/>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C00B0C-0940-4A10-8CF4-1EFC165193C9}">
      <dsp:nvSpPr>
        <dsp:cNvPr id="0" name=""/>
        <dsp:cNvSpPr/>
      </dsp:nvSpPr>
      <dsp:spPr>
        <a:xfrm>
          <a:off x="6027254" y="3146914"/>
          <a:ext cx="1993423" cy="911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Exponential Maps</a:t>
          </a:r>
          <a:endParaRPr lang="en-SG" sz="2000" kern="1200" dirty="0"/>
        </a:p>
      </dsp:txBody>
      <dsp:txXfrm>
        <a:off x="6053942" y="3173602"/>
        <a:ext cx="1940047" cy="857828"/>
      </dsp:txXfrm>
    </dsp:sp>
    <dsp:sp modelId="{C7A37BF5-985B-4F7F-94C4-2B4A65AE9F5B}">
      <dsp:nvSpPr>
        <dsp:cNvPr id="0" name=""/>
        <dsp:cNvSpPr/>
      </dsp:nvSpPr>
      <dsp:spPr>
        <a:xfrm>
          <a:off x="8094120" y="2919113"/>
          <a:ext cx="2360633" cy="911204"/>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9D53D8-E6FA-430D-8CDC-BCDCA6E34B21}">
      <dsp:nvSpPr>
        <dsp:cNvPr id="0" name=""/>
        <dsp:cNvSpPr/>
      </dsp:nvSpPr>
      <dsp:spPr>
        <a:xfrm>
          <a:off x="8723622" y="3146914"/>
          <a:ext cx="1993423" cy="911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Tangent Space</a:t>
          </a:r>
          <a:endParaRPr lang="en-SG" sz="2000" kern="1200" dirty="0"/>
        </a:p>
      </dsp:txBody>
      <dsp:txXfrm>
        <a:off x="8750310" y="3173602"/>
        <a:ext cx="1940047" cy="8578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E6B3D-E7FA-43E0-A140-3BF6FF0F195F}">
      <dsp:nvSpPr>
        <dsp:cNvPr id="0" name=""/>
        <dsp:cNvSpPr/>
      </dsp:nvSpPr>
      <dsp:spPr>
        <a:xfrm>
          <a:off x="1299" y="1820951"/>
          <a:ext cx="2128233" cy="85129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ea typeface="Cambria Math" panose="02040503050406030204" pitchFamily="18" charset="0"/>
            </a:rPr>
            <a:t>Motivation and Goal</a:t>
          </a:r>
          <a:endParaRPr lang="en-SG" sz="1800" kern="1200" dirty="0">
            <a:latin typeface="+mn-lt"/>
            <a:ea typeface="Cambria Math" panose="02040503050406030204" pitchFamily="18" charset="0"/>
          </a:endParaRPr>
        </a:p>
      </dsp:txBody>
      <dsp:txXfrm>
        <a:off x="1299" y="1820951"/>
        <a:ext cx="1915410" cy="851293"/>
      </dsp:txXfrm>
    </dsp:sp>
    <dsp:sp modelId="{860F46B3-0E91-4BFB-B2E6-A718A79B933D}">
      <dsp:nvSpPr>
        <dsp:cNvPr id="0" name=""/>
        <dsp:cNvSpPr/>
      </dsp:nvSpPr>
      <dsp:spPr>
        <a:xfrm>
          <a:off x="170388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Definitions</a:t>
          </a:r>
          <a:endParaRPr lang="en-SG" sz="1800" kern="1200" dirty="0"/>
        </a:p>
      </dsp:txBody>
      <dsp:txXfrm>
        <a:off x="2129532" y="1820951"/>
        <a:ext cx="1276940" cy="851293"/>
      </dsp:txXfrm>
    </dsp:sp>
    <dsp:sp modelId="{391611A7-1DBC-494C-8A0A-12EA8863A640}">
      <dsp:nvSpPr>
        <dsp:cNvPr id="0" name=""/>
        <dsp:cNvSpPr/>
      </dsp:nvSpPr>
      <dsp:spPr>
        <a:xfrm>
          <a:off x="340647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Literature Review</a:t>
          </a:r>
          <a:endParaRPr lang="en-SG" sz="1800" kern="1200" dirty="0"/>
        </a:p>
      </dsp:txBody>
      <dsp:txXfrm>
        <a:off x="3832119" y="1820951"/>
        <a:ext cx="1276940" cy="851293"/>
      </dsp:txXfrm>
    </dsp:sp>
    <dsp:sp modelId="{3C4F8540-B164-4CE5-846E-B7AC52932B61}">
      <dsp:nvSpPr>
        <dsp:cNvPr id="0" name=""/>
        <dsp:cNvSpPr/>
      </dsp:nvSpPr>
      <dsp:spPr>
        <a:xfrm>
          <a:off x="5109059"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Principal Flow Algorithm</a:t>
          </a:r>
          <a:endParaRPr lang="en-SG" sz="1800" kern="1200" dirty="0"/>
        </a:p>
      </dsp:txBody>
      <dsp:txXfrm>
        <a:off x="5534706" y="1820951"/>
        <a:ext cx="1276940" cy="851293"/>
      </dsp:txXfrm>
    </dsp:sp>
    <dsp:sp modelId="{E4131F22-2F30-40BC-8DBE-E8C20B2B00F2}">
      <dsp:nvSpPr>
        <dsp:cNvPr id="0" name=""/>
        <dsp:cNvSpPr/>
      </dsp:nvSpPr>
      <dsp:spPr>
        <a:xfrm>
          <a:off x="681164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SG" sz="1800" kern="1200" dirty="0"/>
        </a:p>
      </dsp:txBody>
      <dsp:txXfrm>
        <a:off x="7237292" y="1820951"/>
        <a:ext cx="1276940" cy="851293"/>
      </dsp:txXfrm>
    </dsp:sp>
    <dsp:sp modelId="{9062E182-69BE-465D-AA38-BCB836A2E99A}">
      <dsp:nvSpPr>
        <dsp:cNvPr id="0" name=""/>
        <dsp:cNvSpPr/>
      </dsp:nvSpPr>
      <dsp:spPr>
        <a:xfrm>
          <a:off x="851423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Future Work</a:t>
          </a:r>
          <a:endParaRPr lang="en-SG" sz="1800" kern="1200" dirty="0"/>
        </a:p>
      </dsp:txBody>
      <dsp:txXfrm>
        <a:off x="8939879" y="1820951"/>
        <a:ext cx="1276940" cy="8512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B56D7-8438-42C4-A2C2-46F5C43142E7}">
      <dsp:nvSpPr>
        <dsp:cNvPr id="0" name=""/>
        <dsp:cNvSpPr/>
      </dsp:nvSpPr>
      <dsp:spPr>
        <a:xfrm>
          <a:off x="5168239" y="2775569"/>
          <a:ext cx="2144286" cy="510242"/>
        </a:xfrm>
        <a:custGeom>
          <a:avLst/>
          <a:gdLst/>
          <a:ahLst/>
          <a:cxnLst/>
          <a:rect l="0" t="0" r="0" b="0"/>
          <a:pathLst>
            <a:path>
              <a:moveTo>
                <a:pt x="0" y="0"/>
              </a:moveTo>
              <a:lnTo>
                <a:pt x="0" y="347715"/>
              </a:lnTo>
              <a:lnTo>
                <a:pt x="2144286" y="347715"/>
              </a:lnTo>
              <a:lnTo>
                <a:pt x="2144286" y="5102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28296B-32FC-4DA5-8D3B-1DA9E3CA10EF}">
      <dsp:nvSpPr>
        <dsp:cNvPr id="0" name=""/>
        <dsp:cNvSpPr/>
      </dsp:nvSpPr>
      <dsp:spPr>
        <a:xfrm>
          <a:off x="5122519" y="2775569"/>
          <a:ext cx="91440" cy="510242"/>
        </a:xfrm>
        <a:custGeom>
          <a:avLst/>
          <a:gdLst/>
          <a:ahLst/>
          <a:cxnLst/>
          <a:rect l="0" t="0" r="0" b="0"/>
          <a:pathLst>
            <a:path>
              <a:moveTo>
                <a:pt x="45720" y="0"/>
              </a:moveTo>
              <a:lnTo>
                <a:pt x="45720" y="5102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B08FCF-E395-4D89-B201-F9A4363ED5B3}">
      <dsp:nvSpPr>
        <dsp:cNvPr id="0" name=""/>
        <dsp:cNvSpPr/>
      </dsp:nvSpPr>
      <dsp:spPr>
        <a:xfrm>
          <a:off x="3023952" y="2775569"/>
          <a:ext cx="2144286" cy="510242"/>
        </a:xfrm>
        <a:custGeom>
          <a:avLst/>
          <a:gdLst/>
          <a:ahLst/>
          <a:cxnLst/>
          <a:rect l="0" t="0" r="0" b="0"/>
          <a:pathLst>
            <a:path>
              <a:moveTo>
                <a:pt x="2144286" y="0"/>
              </a:moveTo>
              <a:lnTo>
                <a:pt x="2144286" y="347715"/>
              </a:lnTo>
              <a:lnTo>
                <a:pt x="0" y="347715"/>
              </a:lnTo>
              <a:lnTo>
                <a:pt x="0" y="5102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41BE09-057B-4D45-95A2-0D06450023C7}">
      <dsp:nvSpPr>
        <dsp:cNvPr id="0" name=""/>
        <dsp:cNvSpPr/>
      </dsp:nvSpPr>
      <dsp:spPr>
        <a:xfrm>
          <a:off x="3023952" y="1151271"/>
          <a:ext cx="2144286" cy="510242"/>
        </a:xfrm>
        <a:custGeom>
          <a:avLst/>
          <a:gdLst/>
          <a:ahLst/>
          <a:cxnLst/>
          <a:rect l="0" t="0" r="0" b="0"/>
          <a:pathLst>
            <a:path>
              <a:moveTo>
                <a:pt x="0" y="0"/>
              </a:moveTo>
              <a:lnTo>
                <a:pt x="0" y="347715"/>
              </a:lnTo>
              <a:lnTo>
                <a:pt x="2144286" y="347715"/>
              </a:lnTo>
              <a:lnTo>
                <a:pt x="2144286" y="5102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B37DC5-542F-4ACE-8341-13F14F437924}">
      <dsp:nvSpPr>
        <dsp:cNvPr id="0" name=""/>
        <dsp:cNvSpPr/>
      </dsp:nvSpPr>
      <dsp:spPr>
        <a:xfrm>
          <a:off x="833945" y="2775569"/>
          <a:ext cx="91440" cy="486001"/>
        </a:xfrm>
        <a:custGeom>
          <a:avLst/>
          <a:gdLst/>
          <a:ahLst/>
          <a:cxnLst/>
          <a:rect l="0" t="0" r="0" b="0"/>
          <a:pathLst>
            <a:path>
              <a:moveTo>
                <a:pt x="45720" y="0"/>
              </a:moveTo>
              <a:lnTo>
                <a:pt x="45720" y="4860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76CB71-EA89-4684-8188-C126F6F45CDD}">
      <dsp:nvSpPr>
        <dsp:cNvPr id="0" name=""/>
        <dsp:cNvSpPr/>
      </dsp:nvSpPr>
      <dsp:spPr>
        <a:xfrm>
          <a:off x="879665" y="1151271"/>
          <a:ext cx="2144286" cy="510242"/>
        </a:xfrm>
        <a:custGeom>
          <a:avLst/>
          <a:gdLst/>
          <a:ahLst/>
          <a:cxnLst/>
          <a:rect l="0" t="0" r="0" b="0"/>
          <a:pathLst>
            <a:path>
              <a:moveTo>
                <a:pt x="2144286" y="0"/>
              </a:moveTo>
              <a:lnTo>
                <a:pt x="2144286" y="347715"/>
              </a:lnTo>
              <a:lnTo>
                <a:pt x="0" y="347715"/>
              </a:lnTo>
              <a:lnTo>
                <a:pt x="0" y="5102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66EE6D-01D2-4914-B15B-44CBBC6D85F1}">
      <dsp:nvSpPr>
        <dsp:cNvPr id="0" name=""/>
        <dsp:cNvSpPr/>
      </dsp:nvSpPr>
      <dsp:spPr>
        <a:xfrm>
          <a:off x="2146744" y="37217"/>
          <a:ext cx="1754416" cy="1114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8B8009-0AD3-4DFE-A0DE-ED4230FA02D7}">
      <dsp:nvSpPr>
        <dsp:cNvPr id="0" name=""/>
        <dsp:cNvSpPr/>
      </dsp:nvSpPr>
      <dsp:spPr>
        <a:xfrm>
          <a:off x="2341679" y="222405"/>
          <a:ext cx="1754416" cy="11140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Unsupervised learning</a:t>
          </a:r>
          <a:endParaRPr lang="en-SG" sz="2400" kern="1200" dirty="0"/>
        </a:p>
      </dsp:txBody>
      <dsp:txXfrm>
        <a:off x="2374309" y="255035"/>
        <a:ext cx="1689156" cy="1048794"/>
      </dsp:txXfrm>
    </dsp:sp>
    <dsp:sp modelId="{8F0C5765-F388-4C2F-AEBC-2198E7CFE743}">
      <dsp:nvSpPr>
        <dsp:cNvPr id="0" name=""/>
        <dsp:cNvSpPr/>
      </dsp:nvSpPr>
      <dsp:spPr>
        <a:xfrm>
          <a:off x="2457" y="1661514"/>
          <a:ext cx="1754416" cy="1114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D1AEF-E9E0-40C9-894B-198910785861}">
      <dsp:nvSpPr>
        <dsp:cNvPr id="0" name=""/>
        <dsp:cNvSpPr/>
      </dsp:nvSpPr>
      <dsp:spPr>
        <a:xfrm>
          <a:off x="197392" y="1846702"/>
          <a:ext cx="1754416" cy="11140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Linear</a:t>
          </a:r>
          <a:endParaRPr lang="en-SG" sz="2400" kern="1200" dirty="0"/>
        </a:p>
      </dsp:txBody>
      <dsp:txXfrm>
        <a:off x="230022" y="1879332"/>
        <a:ext cx="1689156" cy="1048794"/>
      </dsp:txXfrm>
    </dsp:sp>
    <dsp:sp modelId="{B264EF41-C005-4591-97C6-BF8143648B71}">
      <dsp:nvSpPr>
        <dsp:cNvPr id="0" name=""/>
        <dsp:cNvSpPr/>
      </dsp:nvSpPr>
      <dsp:spPr>
        <a:xfrm>
          <a:off x="2457" y="3261570"/>
          <a:ext cx="1754416" cy="1114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8D3036-E6DC-4A12-8730-1062255CD350}">
      <dsp:nvSpPr>
        <dsp:cNvPr id="0" name=""/>
        <dsp:cNvSpPr/>
      </dsp:nvSpPr>
      <dsp:spPr>
        <a:xfrm>
          <a:off x="197392" y="3446758"/>
          <a:ext cx="1754416" cy="11140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PCA</a:t>
          </a:r>
          <a:endParaRPr lang="en-SG" sz="2400" kern="1200" dirty="0"/>
        </a:p>
      </dsp:txBody>
      <dsp:txXfrm>
        <a:off x="230022" y="3479388"/>
        <a:ext cx="1689156" cy="1048794"/>
      </dsp:txXfrm>
    </dsp:sp>
    <dsp:sp modelId="{20840C56-5F84-4934-A9A4-861DDEF29569}">
      <dsp:nvSpPr>
        <dsp:cNvPr id="0" name=""/>
        <dsp:cNvSpPr/>
      </dsp:nvSpPr>
      <dsp:spPr>
        <a:xfrm>
          <a:off x="4291031" y="1661514"/>
          <a:ext cx="1754416" cy="1114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CA7A7-C773-433F-B66A-13643A6B70CF}">
      <dsp:nvSpPr>
        <dsp:cNvPr id="0" name=""/>
        <dsp:cNvSpPr/>
      </dsp:nvSpPr>
      <dsp:spPr>
        <a:xfrm>
          <a:off x="4485966" y="1846702"/>
          <a:ext cx="1754416" cy="11140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Non-Linear</a:t>
          </a:r>
          <a:endParaRPr lang="en-SG" sz="2400" kern="1200" dirty="0"/>
        </a:p>
      </dsp:txBody>
      <dsp:txXfrm>
        <a:off x="4518596" y="1879332"/>
        <a:ext cx="1689156" cy="1048794"/>
      </dsp:txXfrm>
    </dsp:sp>
    <dsp:sp modelId="{8D514DAF-6116-44F3-BE30-882A8D79A8C2}">
      <dsp:nvSpPr>
        <dsp:cNvPr id="0" name=""/>
        <dsp:cNvSpPr/>
      </dsp:nvSpPr>
      <dsp:spPr>
        <a:xfrm>
          <a:off x="2146744" y="3285811"/>
          <a:ext cx="1754416" cy="1114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6ED9A-44AE-4C99-9F0C-97AFDDBF6349}">
      <dsp:nvSpPr>
        <dsp:cNvPr id="0" name=""/>
        <dsp:cNvSpPr/>
      </dsp:nvSpPr>
      <dsp:spPr>
        <a:xfrm>
          <a:off x="2341679" y="3471000"/>
          <a:ext cx="1754416" cy="11140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Isomap</a:t>
          </a:r>
          <a:endParaRPr lang="en-SG" sz="2400" kern="1200" dirty="0"/>
        </a:p>
      </dsp:txBody>
      <dsp:txXfrm>
        <a:off x="2374309" y="3503630"/>
        <a:ext cx="1689156" cy="1048794"/>
      </dsp:txXfrm>
    </dsp:sp>
    <dsp:sp modelId="{355AB8BC-1365-40E7-9235-89595FCC082B}">
      <dsp:nvSpPr>
        <dsp:cNvPr id="0" name=""/>
        <dsp:cNvSpPr/>
      </dsp:nvSpPr>
      <dsp:spPr>
        <a:xfrm>
          <a:off x="4291031" y="3285811"/>
          <a:ext cx="1754416" cy="1114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D8836-D85C-469F-8356-F826BD8039AE}">
      <dsp:nvSpPr>
        <dsp:cNvPr id="0" name=""/>
        <dsp:cNvSpPr/>
      </dsp:nvSpPr>
      <dsp:spPr>
        <a:xfrm>
          <a:off x="4485966" y="3471000"/>
          <a:ext cx="1754416" cy="11140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LLE</a:t>
          </a:r>
          <a:endParaRPr lang="en-SG" sz="2400" kern="1200" dirty="0"/>
        </a:p>
      </dsp:txBody>
      <dsp:txXfrm>
        <a:off x="4518596" y="3503630"/>
        <a:ext cx="1689156" cy="1048794"/>
      </dsp:txXfrm>
    </dsp:sp>
    <dsp:sp modelId="{126B7FCD-0D50-43FA-B3CE-90D5BB21EC83}">
      <dsp:nvSpPr>
        <dsp:cNvPr id="0" name=""/>
        <dsp:cNvSpPr/>
      </dsp:nvSpPr>
      <dsp:spPr>
        <a:xfrm>
          <a:off x="6435318" y="3285811"/>
          <a:ext cx="1754416" cy="1114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206EE1-32FA-45AB-8220-E7147C6A4505}">
      <dsp:nvSpPr>
        <dsp:cNvPr id="0" name=""/>
        <dsp:cNvSpPr/>
      </dsp:nvSpPr>
      <dsp:spPr>
        <a:xfrm>
          <a:off x="6630253" y="3471000"/>
          <a:ext cx="1754416" cy="11140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PGA</a:t>
          </a:r>
          <a:endParaRPr lang="en-SG" sz="2400" kern="1200" dirty="0"/>
        </a:p>
      </dsp:txBody>
      <dsp:txXfrm>
        <a:off x="6662883" y="3503630"/>
        <a:ext cx="1689156" cy="10487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E6B3D-E7FA-43E0-A140-3BF6FF0F195F}">
      <dsp:nvSpPr>
        <dsp:cNvPr id="0" name=""/>
        <dsp:cNvSpPr/>
      </dsp:nvSpPr>
      <dsp:spPr>
        <a:xfrm>
          <a:off x="1299" y="1820951"/>
          <a:ext cx="2128233" cy="85129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ea typeface="Cambria Math" panose="02040503050406030204" pitchFamily="18" charset="0"/>
            </a:rPr>
            <a:t>Motivation and Goal</a:t>
          </a:r>
          <a:endParaRPr lang="en-SG" sz="1800" kern="1200" dirty="0">
            <a:latin typeface="+mn-lt"/>
            <a:ea typeface="Cambria Math" panose="02040503050406030204" pitchFamily="18" charset="0"/>
          </a:endParaRPr>
        </a:p>
      </dsp:txBody>
      <dsp:txXfrm>
        <a:off x="1299" y="1820951"/>
        <a:ext cx="1915410" cy="851293"/>
      </dsp:txXfrm>
    </dsp:sp>
    <dsp:sp modelId="{860F46B3-0E91-4BFB-B2E6-A718A79B933D}">
      <dsp:nvSpPr>
        <dsp:cNvPr id="0" name=""/>
        <dsp:cNvSpPr/>
      </dsp:nvSpPr>
      <dsp:spPr>
        <a:xfrm>
          <a:off x="170388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Definitions</a:t>
          </a:r>
          <a:endParaRPr lang="en-SG" sz="1800" kern="1200" dirty="0"/>
        </a:p>
      </dsp:txBody>
      <dsp:txXfrm>
        <a:off x="2129532" y="1820951"/>
        <a:ext cx="1276940" cy="851293"/>
      </dsp:txXfrm>
    </dsp:sp>
    <dsp:sp modelId="{391611A7-1DBC-494C-8A0A-12EA8863A640}">
      <dsp:nvSpPr>
        <dsp:cNvPr id="0" name=""/>
        <dsp:cNvSpPr/>
      </dsp:nvSpPr>
      <dsp:spPr>
        <a:xfrm>
          <a:off x="340647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Literature Review</a:t>
          </a:r>
          <a:endParaRPr lang="en-SG" sz="1800" kern="1200" dirty="0"/>
        </a:p>
      </dsp:txBody>
      <dsp:txXfrm>
        <a:off x="3832119" y="1820951"/>
        <a:ext cx="1276940" cy="851293"/>
      </dsp:txXfrm>
    </dsp:sp>
    <dsp:sp modelId="{3C4F8540-B164-4CE5-846E-B7AC52932B61}">
      <dsp:nvSpPr>
        <dsp:cNvPr id="0" name=""/>
        <dsp:cNvSpPr/>
      </dsp:nvSpPr>
      <dsp:spPr>
        <a:xfrm>
          <a:off x="5109059"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Principal Flow Algorithm</a:t>
          </a:r>
          <a:endParaRPr lang="en-SG" sz="1800" kern="1200" dirty="0"/>
        </a:p>
      </dsp:txBody>
      <dsp:txXfrm>
        <a:off x="5534706" y="1820951"/>
        <a:ext cx="1276940" cy="851293"/>
      </dsp:txXfrm>
    </dsp:sp>
    <dsp:sp modelId="{E4131F22-2F30-40BC-8DBE-E8C20B2B00F2}">
      <dsp:nvSpPr>
        <dsp:cNvPr id="0" name=""/>
        <dsp:cNvSpPr/>
      </dsp:nvSpPr>
      <dsp:spPr>
        <a:xfrm>
          <a:off x="6811645"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Results</a:t>
          </a:r>
          <a:endParaRPr lang="en-SG" sz="1800" kern="1200" dirty="0"/>
        </a:p>
      </dsp:txBody>
      <dsp:txXfrm>
        <a:off x="7237292" y="1820951"/>
        <a:ext cx="1276940" cy="851293"/>
      </dsp:txXfrm>
    </dsp:sp>
    <dsp:sp modelId="{9062E182-69BE-465D-AA38-BCB836A2E99A}">
      <dsp:nvSpPr>
        <dsp:cNvPr id="0" name=""/>
        <dsp:cNvSpPr/>
      </dsp:nvSpPr>
      <dsp:spPr>
        <a:xfrm>
          <a:off x="8514232" y="1820951"/>
          <a:ext cx="2128233" cy="8512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Future Work</a:t>
          </a:r>
          <a:endParaRPr lang="en-SG" sz="1800" kern="1200" dirty="0"/>
        </a:p>
      </dsp:txBody>
      <dsp:txXfrm>
        <a:off x="8939879" y="1820951"/>
        <a:ext cx="1276940" cy="8512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BCC35-B0F1-4656-9AC1-66A70C74E76F}">
      <dsp:nvSpPr>
        <dsp:cNvPr id="0" name=""/>
        <dsp:cNvSpPr/>
      </dsp:nvSpPr>
      <dsp:spPr>
        <a:xfrm>
          <a:off x="3571" y="2174938"/>
          <a:ext cx="1561703" cy="10687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Principal Flow Definition</a:t>
          </a:r>
        </a:p>
      </dsp:txBody>
      <dsp:txXfrm>
        <a:off x="34875" y="2206242"/>
        <a:ext cx="1499095" cy="1006182"/>
      </dsp:txXfrm>
    </dsp:sp>
    <dsp:sp modelId="{58575D78-77E2-4E13-B5CD-D1F0BA8C29B9}">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1721445" y="2593142"/>
        <a:ext cx="231757" cy="232382"/>
      </dsp:txXfrm>
    </dsp:sp>
    <dsp:sp modelId="{10B9A60B-E7F3-4B0E-9C56-978EBC652343}">
      <dsp:nvSpPr>
        <dsp:cNvPr id="0" name=""/>
        <dsp:cNvSpPr/>
      </dsp:nvSpPr>
      <dsp:spPr>
        <a:xfrm>
          <a:off x="2189956" y="2174938"/>
          <a:ext cx="1561703" cy="10687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Centroid Finding Algorithm</a:t>
          </a:r>
        </a:p>
      </dsp:txBody>
      <dsp:txXfrm>
        <a:off x="2221260" y="2206242"/>
        <a:ext cx="1499095" cy="1006182"/>
      </dsp:txXfrm>
    </dsp:sp>
    <dsp:sp modelId="{91532E36-F0AF-4021-97CE-344C76E6B659}">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3907829" y="2593142"/>
        <a:ext cx="231757" cy="232382"/>
      </dsp:txXfrm>
    </dsp:sp>
    <dsp:sp modelId="{47CC3A93-9143-40EA-8598-82E05DB00962}">
      <dsp:nvSpPr>
        <dsp:cNvPr id="0" name=""/>
        <dsp:cNvSpPr/>
      </dsp:nvSpPr>
      <dsp:spPr>
        <a:xfrm>
          <a:off x="4376340" y="2174938"/>
          <a:ext cx="1561703" cy="10687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Greedy Principal Flow Algorithm</a:t>
          </a:r>
        </a:p>
      </dsp:txBody>
      <dsp:txXfrm>
        <a:off x="4407644" y="2206242"/>
        <a:ext cx="1499095" cy="1006182"/>
      </dsp:txXfrm>
    </dsp:sp>
    <dsp:sp modelId="{E116FF69-58E7-4E3F-AB34-BFCFE20C58AB}">
      <dsp:nvSpPr>
        <dsp:cNvPr id="0" name=""/>
        <dsp:cNvSpPr/>
      </dsp:nvSpPr>
      <dsp:spPr>
        <a:xfrm>
          <a:off x="6095107" y="2515682"/>
          <a:ext cx="332974"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6095107" y="2593142"/>
        <a:ext cx="233082" cy="232382"/>
      </dsp:txXfrm>
    </dsp:sp>
    <dsp:sp modelId="{07ED6E3C-D7C9-44BD-A024-7F4F1DC99972}">
      <dsp:nvSpPr>
        <dsp:cNvPr id="0" name=""/>
        <dsp:cNvSpPr/>
      </dsp:nvSpPr>
      <dsp:spPr>
        <a:xfrm>
          <a:off x="6566296" y="2174938"/>
          <a:ext cx="1561703" cy="10687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Extension:</a:t>
          </a:r>
        </a:p>
        <a:p>
          <a:pPr marL="0" lvl="0" indent="0" algn="ctr" defTabSz="800100">
            <a:lnSpc>
              <a:spcPct val="90000"/>
            </a:lnSpc>
            <a:spcBef>
              <a:spcPct val="0"/>
            </a:spcBef>
            <a:spcAft>
              <a:spcPct val="35000"/>
            </a:spcAft>
            <a:buNone/>
          </a:pPr>
          <a:r>
            <a:rPr lang="en-SG" sz="1800" kern="1200" dirty="0"/>
            <a:t>Greedy Principal Boundary</a:t>
          </a:r>
        </a:p>
      </dsp:txBody>
      <dsp:txXfrm>
        <a:off x="6597600" y="2206242"/>
        <a:ext cx="1499095" cy="100618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905D52-96AE-4746-ACE3-9E9071D4681F}" type="datetimeFigureOut">
              <a:rPr lang="en-SG" smtClean="0"/>
              <a:t>4/6/2021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BCE5D1-4E6A-4252-9457-3D6A32BFB9F2}" type="slidenum">
              <a:rPr lang="en-SG" smtClean="0"/>
              <a:t>‹#›</a:t>
            </a:fld>
            <a:endParaRPr lang="en-SG"/>
          </a:p>
        </p:txBody>
      </p:sp>
    </p:spTree>
    <p:extLst>
      <p:ext uri="{BB962C8B-B14F-4D97-AF65-F5344CB8AC3E}">
        <p14:creationId xmlns:p14="http://schemas.microsoft.com/office/powerpoint/2010/main" val="418360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morning Prof Yao, Prof Choi and fellow students: I am Sebastian Lie, and today I will</a:t>
            </a:r>
          </a:p>
          <a:p>
            <a:r>
              <a:rPr lang="en-SG" dirty="0"/>
              <a:t>Be sharing about my final year project, titled greedy principal flows.</a:t>
            </a:r>
          </a:p>
        </p:txBody>
      </p:sp>
      <p:sp>
        <p:nvSpPr>
          <p:cNvPr id="4" name="Slide Number Placeholder 3"/>
          <p:cNvSpPr>
            <a:spLocks noGrp="1"/>
          </p:cNvSpPr>
          <p:nvPr>
            <p:ph type="sldNum" sz="quarter" idx="5"/>
          </p:nvPr>
        </p:nvSpPr>
        <p:spPr/>
        <p:txBody>
          <a:bodyPr/>
          <a:lstStyle/>
          <a:p>
            <a:fld id="{F0BCE5D1-4E6A-4252-9457-3D6A32BFB9F2}" type="slidenum">
              <a:rPr lang="en-SG" smtClean="0"/>
              <a:t>1</a:t>
            </a:fld>
            <a:endParaRPr lang="en-SG"/>
          </a:p>
        </p:txBody>
      </p:sp>
    </p:spTree>
    <p:extLst>
      <p:ext uri="{BB962C8B-B14F-4D97-AF65-F5344CB8AC3E}">
        <p14:creationId xmlns:p14="http://schemas.microsoft.com/office/powerpoint/2010/main" val="3987607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SG" dirty="0"/>
                  <a:t>Now let us talk about the concept of geodesics.</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Geodesics are curves on the d-dimensional manifold which play the same role as straight lines in d-dimensional Euclidean space </a:t>
                </a:r>
                <a14:m>
                  <m:oMath xmlns:m="http://schemas.openxmlformats.org/officeDocument/2006/math">
                    <m:sSup>
                      <m:sSupPr>
                        <m:ctrlPr>
                          <a:rPr lang="en-US" sz="1200" i="1" smtClean="0">
                            <a:latin typeface="Cambria Math" panose="02040503050406030204" pitchFamily="18" charset="0"/>
                            <a:ea typeface="Cambria Math" panose="02040503050406030204" pitchFamily="18" charset="0"/>
                          </a:rPr>
                        </m:ctrlPr>
                      </m:sSupPr>
                      <m:e>
                        <m:r>
                          <a:rPr lang="en-US" sz="1200" i="1" smtClean="0">
                            <a:latin typeface="Cambria Math" panose="02040503050406030204" pitchFamily="18" charset="0"/>
                            <a:ea typeface="Cambria Math" panose="02040503050406030204" pitchFamily="18" charset="0"/>
                          </a:rPr>
                          <m:t>ℝ</m:t>
                        </m:r>
                      </m:e>
                      <m:sup>
                        <m:r>
                          <a:rPr lang="en-US" sz="1200" b="0" i="1" smtClean="0">
                            <a:latin typeface="Cambria Math" panose="02040503050406030204" pitchFamily="18" charset="0"/>
                            <a:ea typeface="Cambria Math" panose="02040503050406030204" pitchFamily="18" charset="0"/>
                          </a:rPr>
                          <m:t>𝑑</m:t>
                        </m:r>
                      </m:sup>
                    </m:sSup>
                    <m:r>
                      <a:rPr lang="en-US" sz="1200" b="0" i="1" smtClean="0">
                        <a:latin typeface="Cambria Math" panose="02040503050406030204" pitchFamily="18" charset="0"/>
                        <a:ea typeface="Cambria Math" panose="02040503050406030204" pitchFamily="18" charset="0"/>
                      </a:rPr>
                      <m:t>.</m:t>
                    </m:r>
                  </m:oMath>
                </a14:m>
                <a:endParaRPr lang="en-US" sz="1200" b="0" dirty="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a typeface="Cambria Math" panose="02040503050406030204" pitchFamily="18" charset="0"/>
                  </a:rPr>
                  <a:t>As an example, consider the 3-dimensional sphere. Then the arc between P and Q,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a typeface="Cambria Math" panose="02040503050406030204" pitchFamily="18" charset="0"/>
                  </a:rPr>
                  <a:t>Illustrated in red on the diagram, Is the geodesic between P and 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a typeface="Cambria Math" panose="02040503050406030204" pitchFamily="18" charset="0"/>
                  </a:rPr>
                  <a:t>And the arc length between P and Q is the geodesic distance, an extension of Euclidean distance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a typeface="Cambria Math" panose="02040503050406030204" pitchFamily="18" charset="0"/>
                  </a:rPr>
                  <a:t>Manifolds.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a typeface="Cambria Math" panose="02040503050406030204" pitchFamily="18" charset="0"/>
                  </a:rPr>
                  <a:t>We will see some unsupervised learning methods try to approximate geodesic distance later on. </a:t>
                </a:r>
              </a:p>
              <a:p>
                <a:endParaRPr lang="en-SG" dirty="0"/>
              </a:p>
            </p:txBody>
          </p:sp>
        </mc:Choice>
        <mc:Fallback xmlns="">
          <p:sp>
            <p:nvSpPr>
              <p:cNvPr id="3" name="Notes Placeholder 2"/>
              <p:cNvSpPr>
                <a:spLocks noGrp="1"/>
              </p:cNvSpPr>
              <p:nvPr>
                <p:ph type="body" idx="1"/>
              </p:nvPr>
            </p:nvSpPr>
            <p:spPr/>
            <p:txBody>
              <a:bodyPr/>
              <a:lstStyle/>
              <a:p>
                <a:r>
                  <a:rPr lang="en-SG" dirty="0"/>
                  <a:t>Now let us talk about the concept of geodesics.</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Geodesics are curves on the d-dimensional manifold which play the same role as straight lines in d-dimensional Euclidean space </a:t>
                </a:r>
                <a:r>
                  <a:rPr lang="en-US" sz="1200" i="0">
                    <a:latin typeface="Cambria Math" panose="02040503050406030204" pitchFamily="18" charset="0"/>
                    <a:ea typeface="Cambria Math" panose="02040503050406030204" pitchFamily="18" charset="0"/>
                  </a:rPr>
                  <a:t>ℝ^</a:t>
                </a:r>
                <a:r>
                  <a:rPr lang="en-US" sz="1200" b="0" i="0">
                    <a:latin typeface="Cambria Math" panose="02040503050406030204" pitchFamily="18" charset="0"/>
                    <a:ea typeface="Cambria Math" panose="02040503050406030204" pitchFamily="18" charset="0"/>
                  </a:rPr>
                  <a:t>𝑑.</a:t>
                </a:r>
                <a:endParaRPr lang="en-US" sz="1200" b="0" dirty="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a typeface="Cambria Math" panose="02040503050406030204" pitchFamily="18" charset="0"/>
                  </a:rPr>
                  <a:t>As an example, consider the 3 dimensional sphere. Then the arc between P and Q Is the geodesic between P and 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a typeface="Cambria Math" panose="02040503050406030204" pitchFamily="18" charset="0"/>
                  </a:rPr>
                  <a:t>And the arc length between P and Q is the geodesic distance, an extension of Euclidean distance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a typeface="Cambria Math" panose="02040503050406030204" pitchFamily="18" charset="0"/>
                  </a:rPr>
                  <a:t>Manifolds.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a typeface="Cambria Math" panose="02040503050406030204" pitchFamily="18" charset="0"/>
                  </a:rPr>
                  <a:t>We will see some dimension reduction methods try to approximate geodesic distance later on. </a:t>
                </a:r>
              </a:p>
              <a:p>
                <a:endParaRPr lang="en-SG" dirty="0"/>
              </a:p>
            </p:txBody>
          </p:sp>
        </mc:Fallback>
      </mc:AlternateContent>
      <p:sp>
        <p:nvSpPr>
          <p:cNvPr id="4" name="Slide Number Placeholder 3"/>
          <p:cNvSpPr>
            <a:spLocks noGrp="1"/>
          </p:cNvSpPr>
          <p:nvPr>
            <p:ph type="sldNum" sz="quarter" idx="5"/>
          </p:nvPr>
        </p:nvSpPr>
        <p:spPr/>
        <p:txBody>
          <a:bodyPr/>
          <a:lstStyle/>
          <a:p>
            <a:fld id="{F0BCE5D1-4E6A-4252-9457-3D6A32BFB9F2}" type="slidenum">
              <a:rPr lang="en-SG" smtClean="0"/>
              <a:t>10</a:t>
            </a:fld>
            <a:endParaRPr lang="en-SG"/>
          </a:p>
        </p:txBody>
      </p:sp>
    </p:spTree>
    <p:extLst>
      <p:ext uri="{BB962C8B-B14F-4D97-AF65-F5344CB8AC3E}">
        <p14:creationId xmlns:p14="http://schemas.microsoft.com/office/powerpoint/2010/main" val="1945840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3600" b="0" i="0" dirty="0">
                <a:solidFill>
                  <a:srgbClr val="000000"/>
                </a:solidFill>
                <a:effectLst/>
                <a:latin typeface="CMR12"/>
              </a:rPr>
              <a:t>Next we talk about exponential maps. </a:t>
            </a:r>
          </a:p>
          <a:p>
            <a:r>
              <a:rPr lang="en-SG" sz="3600" b="0" i="0" dirty="0">
                <a:solidFill>
                  <a:srgbClr val="000000"/>
                </a:solidFill>
                <a:effectLst/>
                <a:latin typeface="CMR12"/>
              </a:rPr>
              <a:t>In this presentation and in the diagram, we talk specifically </a:t>
            </a:r>
          </a:p>
          <a:p>
            <a:r>
              <a:rPr lang="en-SG" sz="3600" b="0" i="0" dirty="0">
                <a:solidFill>
                  <a:srgbClr val="000000"/>
                </a:solidFill>
                <a:effectLst/>
                <a:latin typeface="CMR12"/>
              </a:rPr>
              <a:t>About the exponential map for the hypersphere even though in general, the </a:t>
            </a:r>
          </a:p>
          <a:p>
            <a:r>
              <a:rPr lang="en-SG" sz="3600" b="0" i="0" dirty="0">
                <a:solidFill>
                  <a:srgbClr val="000000"/>
                </a:solidFill>
                <a:effectLst/>
                <a:latin typeface="CMR12"/>
              </a:rPr>
              <a:t>Exponential map is not restricted to the hypersphere.</a:t>
            </a:r>
          </a:p>
          <a:p>
            <a:endParaRPr lang="en-SG" sz="3600" b="0" i="0" dirty="0">
              <a:solidFill>
                <a:srgbClr val="000000"/>
              </a:solidFill>
              <a:effectLst/>
              <a:latin typeface="CMR12"/>
            </a:endParaRPr>
          </a:p>
          <a:p>
            <a:r>
              <a:rPr lang="en-SG" sz="3600" b="0" i="0" dirty="0">
                <a:solidFill>
                  <a:srgbClr val="000000"/>
                </a:solidFill>
                <a:effectLst/>
                <a:latin typeface="CMR12"/>
              </a:rPr>
              <a:t>For the sake of illustration, let us consider sphere in 3 dimensions. X is a point on the sphere,</a:t>
            </a:r>
          </a:p>
          <a:p>
            <a:r>
              <a:rPr lang="en-SG" sz="3600" b="0" i="0" dirty="0">
                <a:solidFill>
                  <a:srgbClr val="000000"/>
                </a:solidFill>
                <a:effectLst/>
                <a:latin typeface="CMR12"/>
              </a:rPr>
              <a:t>Where the plane meets the sphere. Or in other words, the plane is tangent to the sphere at X.</a:t>
            </a:r>
          </a:p>
          <a:p>
            <a:r>
              <a:rPr lang="en-SG" sz="3600" b="0" i="0" dirty="0">
                <a:solidFill>
                  <a:srgbClr val="000000"/>
                </a:solidFill>
                <a:effectLst/>
                <a:latin typeface="CMR12"/>
              </a:rPr>
              <a:t>Let v be a vector </a:t>
            </a:r>
            <a:r>
              <a:rPr lang="en-SG" sz="3600" b="1" i="0" dirty="0">
                <a:solidFill>
                  <a:srgbClr val="000000"/>
                </a:solidFill>
                <a:effectLst/>
                <a:latin typeface="CMBX12"/>
              </a:rPr>
              <a:t>v </a:t>
            </a:r>
            <a:r>
              <a:rPr lang="en-SG" sz="3600" b="0" i="0" dirty="0">
                <a:solidFill>
                  <a:srgbClr val="000000"/>
                </a:solidFill>
                <a:effectLst/>
                <a:latin typeface="CMR12"/>
              </a:rPr>
              <a:t>= </a:t>
            </a:r>
            <a:r>
              <a:rPr lang="en-SG" sz="3600" b="0" i="1" dirty="0">
                <a:solidFill>
                  <a:srgbClr val="000000"/>
                </a:solidFill>
                <a:effectLst/>
                <a:latin typeface="CMMI12"/>
              </a:rPr>
              <a:t>Y</a:t>
            </a:r>
            <a:r>
              <a:rPr lang="en-SG" sz="3600" b="0" i="1" dirty="0">
                <a:solidFill>
                  <a:srgbClr val="000000"/>
                </a:solidFill>
                <a:effectLst/>
                <a:latin typeface="CMSY10"/>
              </a:rPr>
              <a:t>- </a:t>
            </a:r>
            <a:r>
              <a:rPr lang="en-SG" sz="3600" b="0" i="1" dirty="0">
                <a:solidFill>
                  <a:srgbClr val="000000"/>
                </a:solidFill>
                <a:effectLst/>
                <a:latin typeface="CMMI12"/>
              </a:rPr>
              <a:t>X </a:t>
            </a:r>
            <a:r>
              <a:rPr lang="en-SG" sz="3600" b="0" i="0" dirty="0">
                <a:solidFill>
                  <a:srgbClr val="000000"/>
                </a:solidFill>
                <a:effectLst/>
                <a:latin typeface="CMR12"/>
              </a:rPr>
              <a:t>for a point </a:t>
            </a:r>
            <a:r>
              <a:rPr lang="en-SG" sz="3600" b="0" i="0" dirty="0">
                <a:solidFill>
                  <a:srgbClr val="000000"/>
                </a:solidFill>
                <a:effectLst/>
                <a:latin typeface="CMMI12"/>
              </a:rPr>
              <a:t>Y on the plane which </a:t>
            </a:r>
            <a:r>
              <a:rPr lang="en-SG" sz="3600" b="0" i="0" dirty="0">
                <a:solidFill>
                  <a:srgbClr val="000000"/>
                </a:solidFill>
                <a:effectLst/>
                <a:latin typeface="CMR12"/>
              </a:rPr>
              <a:t>we wish to project</a:t>
            </a:r>
            <a:br>
              <a:rPr lang="en-SG" sz="3600" b="0" i="0" dirty="0">
                <a:solidFill>
                  <a:srgbClr val="000000"/>
                </a:solidFill>
                <a:effectLst/>
                <a:latin typeface="CMR12"/>
              </a:rPr>
            </a:br>
            <a:r>
              <a:rPr lang="en-SG" sz="3600" b="0" i="0" dirty="0">
                <a:solidFill>
                  <a:srgbClr val="000000"/>
                </a:solidFill>
                <a:effectLst/>
                <a:latin typeface="CMR12"/>
              </a:rPr>
              <a:t>onto </a:t>
            </a:r>
            <a:r>
              <a:rPr lang="en-SG" sz="3600" b="0" i="0" dirty="0">
                <a:solidFill>
                  <a:srgbClr val="000000"/>
                </a:solidFill>
                <a:effectLst/>
                <a:latin typeface="CMSY10"/>
              </a:rPr>
              <a:t>the 3 dimensional sphere</a:t>
            </a:r>
            <a:r>
              <a:rPr lang="en-SG" sz="3600" b="0" i="0" dirty="0">
                <a:solidFill>
                  <a:srgbClr val="000000"/>
                </a:solidFill>
                <a:effectLst/>
                <a:latin typeface="CMR12"/>
              </a:rPr>
              <a:t>. Then the exponential map moves along the geodesic on </a:t>
            </a:r>
            <a:r>
              <a:rPr lang="en-SG" sz="3600" b="0" i="0" dirty="0">
                <a:solidFill>
                  <a:srgbClr val="000000"/>
                </a:solidFill>
                <a:effectLst/>
                <a:latin typeface="CMSY10"/>
              </a:rPr>
              <a:t>the sphere</a:t>
            </a:r>
          </a:p>
          <a:p>
            <a:r>
              <a:rPr lang="en-SG" sz="3600" b="0" i="0" dirty="0">
                <a:solidFill>
                  <a:srgbClr val="000000"/>
                </a:solidFill>
                <a:effectLst/>
                <a:latin typeface="CMSY10"/>
              </a:rPr>
              <a:t>Which is represented by the dotted curve on the sphere</a:t>
            </a:r>
            <a:r>
              <a:rPr lang="en-SG" sz="3600" b="0" i="1" dirty="0">
                <a:solidFill>
                  <a:srgbClr val="000000"/>
                </a:solidFill>
                <a:effectLst/>
                <a:latin typeface="CMMI8"/>
              </a:rPr>
              <a:t> </a:t>
            </a:r>
            <a:r>
              <a:rPr lang="en-SG" sz="3600" b="0" i="0" dirty="0">
                <a:solidFill>
                  <a:srgbClr val="000000"/>
                </a:solidFill>
                <a:effectLst/>
                <a:latin typeface="CMR12"/>
              </a:rPr>
              <a:t>that mirrors the</a:t>
            </a:r>
            <a:br>
              <a:rPr lang="en-SG" sz="3600" b="0" i="0" dirty="0">
                <a:solidFill>
                  <a:srgbClr val="000000"/>
                </a:solidFill>
                <a:effectLst/>
                <a:latin typeface="CMR12"/>
              </a:rPr>
            </a:br>
            <a:r>
              <a:rPr lang="en-SG" sz="3600" b="0" i="0" dirty="0">
                <a:solidFill>
                  <a:srgbClr val="000000"/>
                </a:solidFill>
                <a:effectLst/>
                <a:latin typeface="CMR12"/>
              </a:rPr>
              <a:t>direction of </a:t>
            </a:r>
            <a:r>
              <a:rPr lang="en-SG" sz="3600" b="1" i="0" dirty="0">
                <a:solidFill>
                  <a:srgbClr val="000000"/>
                </a:solidFill>
                <a:effectLst/>
                <a:latin typeface="CMBX12"/>
              </a:rPr>
              <a:t>v </a:t>
            </a:r>
            <a:r>
              <a:rPr lang="en-SG" sz="3600" b="0" i="0" dirty="0">
                <a:solidFill>
                  <a:srgbClr val="000000"/>
                </a:solidFill>
                <a:effectLst/>
                <a:latin typeface="CMR12"/>
              </a:rPr>
              <a:t>on the tangent plane</a:t>
            </a:r>
            <a:r>
              <a:rPr lang="en-SG" sz="3600" b="0" i="1" dirty="0">
                <a:solidFill>
                  <a:srgbClr val="000000"/>
                </a:solidFill>
                <a:effectLst/>
                <a:latin typeface="CMSY10"/>
              </a:rPr>
              <a:t> </a:t>
            </a:r>
            <a:r>
              <a:rPr lang="en-SG" sz="3600" b="0" i="0" dirty="0">
                <a:solidFill>
                  <a:srgbClr val="000000"/>
                </a:solidFill>
                <a:effectLst/>
                <a:latin typeface="CMR12"/>
              </a:rPr>
              <a:t>and finds the projection of </a:t>
            </a:r>
            <a:r>
              <a:rPr lang="en-SG" sz="3600" b="0" i="1" dirty="0">
                <a:solidFill>
                  <a:srgbClr val="000000"/>
                </a:solidFill>
                <a:effectLst/>
                <a:latin typeface="CMMI12"/>
              </a:rPr>
              <a:t>Y </a:t>
            </a:r>
            <a:r>
              <a:rPr lang="en-SG" sz="3600" b="0" i="0" dirty="0">
                <a:solidFill>
                  <a:srgbClr val="000000"/>
                </a:solidFill>
                <a:effectLst/>
                <a:latin typeface="CMR12"/>
              </a:rPr>
              <a:t>on </a:t>
            </a:r>
            <a:r>
              <a:rPr lang="en-SG" sz="3600" b="0" i="1" dirty="0">
                <a:solidFill>
                  <a:srgbClr val="000000"/>
                </a:solidFill>
                <a:effectLst/>
                <a:latin typeface="CMSY10"/>
              </a:rPr>
              <a:t>the sphere, </a:t>
            </a:r>
          </a:p>
          <a:p>
            <a:r>
              <a:rPr lang="en-SG" sz="3600" b="0" i="0" dirty="0">
                <a:solidFill>
                  <a:srgbClr val="000000"/>
                </a:solidFill>
                <a:effectLst/>
                <a:latin typeface="CMSY10"/>
              </a:rPr>
              <a:t>Represented by Z. </a:t>
            </a:r>
            <a:r>
              <a:rPr lang="en-SG" sz="3600" dirty="0"/>
              <a:t> </a:t>
            </a:r>
            <a:br>
              <a:rPr lang="en-SG" sz="3600" dirty="0"/>
            </a:br>
            <a:endParaRPr lang="en-SG" sz="3600" dirty="0"/>
          </a:p>
        </p:txBody>
      </p:sp>
      <p:sp>
        <p:nvSpPr>
          <p:cNvPr id="4" name="Slide Number Placeholder 3"/>
          <p:cNvSpPr>
            <a:spLocks noGrp="1"/>
          </p:cNvSpPr>
          <p:nvPr>
            <p:ph type="sldNum" sz="quarter" idx="5"/>
          </p:nvPr>
        </p:nvSpPr>
        <p:spPr/>
        <p:txBody>
          <a:bodyPr/>
          <a:lstStyle/>
          <a:p>
            <a:fld id="{F0BCE5D1-4E6A-4252-9457-3D6A32BFB9F2}" type="slidenum">
              <a:rPr lang="en-SG" smtClean="0"/>
              <a:t>11</a:t>
            </a:fld>
            <a:endParaRPr lang="en-SG"/>
          </a:p>
        </p:txBody>
      </p:sp>
    </p:spTree>
    <p:extLst>
      <p:ext uri="{BB962C8B-B14F-4D97-AF65-F5344CB8AC3E}">
        <p14:creationId xmlns:p14="http://schemas.microsoft.com/office/powerpoint/2010/main" val="1093301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Log maps are the inverse of the exponential map: given some point z</a:t>
            </a:r>
            <a:r>
              <a:rPr lang="en-SG" sz="1800" b="0" i="1" dirty="0">
                <a:solidFill>
                  <a:srgbClr val="000000"/>
                </a:solidFill>
                <a:effectLst/>
                <a:latin typeface="CMMI12"/>
              </a:rPr>
              <a:t> </a:t>
            </a:r>
            <a:r>
              <a:rPr lang="en-SG" sz="1800" b="0" i="0" dirty="0">
                <a:solidFill>
                  <a:srgbClr val="000000"/>
                </a:solidFill>
                <a:effectLst/>
                <a:latin typeface="CMSY10"/>
              </a:rPr>
              <a:t>on a 3 dimensional sphere</a:t>
            </a:r>
          </a:p>
          <a:p>
            <a:r>
              <a:rPr lang="en-SG" sz="1800" b="0" i="0" dirty="0">
                <a:solidFill>
                  <a:srgbClr val="000000"/>
                </a:solidFill>
                <a:effectLst/>
                <a:latin typeface="CMSY10"/>
              </a:rPr>
              <a:t>With the plane tangent to the sphere at point x.</a:t>
            </a:r>
            <a:endParaRPr lang="en-SG" sz="1800" b="0" i="0" dirty="0">
              <a:solidFill>
                <a:srgbClr val="000000"/>
              </a:solidFill>
              <a:effectLst/>
              <a:latin typeface="CMR12"/>
            </a:endParaRPr>
          </a:p>
          <a:p>
            <a:r>
              <a:rPr lang="en-SG" sz="1800" b="0" i="0" dirty="0">
                <a:solidFill>
                  <a:srgbClr val="000000"/>
                </a:solidFill>
                <a:effectLst/>
                <a:latin typeface="CMR12"/>
              </a:rPr>
              <a:t>We can use log map or </a:t>
            </a:r>
            <a:r>
              <a:rPr lang="en-SG" sz="1800" b="0" i="0" dirty="0" err="1">
                <a:solidFill>
                  <a:srgbClr val="000000"/>
                </a:solidFill>
                <a:effectLst/>
                <a:latin typeface="CMR12"/>
              </a:rPr>
              <a:t>log_x</a:t>
            </a:r>
            <a:r>
              <a:rPr lang="en-SG" sz="1800" b="0" i="0" dirty="0">
                <a:solidFill>
                  <a:srgbClr val="000000"/>
                </a:solidFill>
                <a:effectLst/>
                <a:latin typeface="CMR12"/>
              </a:rPr>
              <a:t>(z) to obtain the vector that tells us how to move to the </a:t>
            </a:r>
          </a:p>
          <a:p>
            <a:r>
              <a:rPr lang="en-SG" sz="1800" b="0" i="0" dirty="0">
                <a:solidFill>
                  <a:srgbClr val="000000"/>
                </a:solidFill>
                <a:effectLst/>
                <a:latin typeface="CMR12"/>
              </a:rPr>
              <a:t>Projection of Z on the plane: Y. </a:t>
            </a:r>
          </a:p>
          <a:p>
            <a:r>
              <a:rPr lang="en-SG" sz="1800" b="0" i="0" dirty="0">
                <a:solidFill>
                  <a:srgbClr val="000000"/>
                </a:solidFill>
                <a:effectLst/>
                <a:latin typeface="CMR12"/>
              </a:rPr>
              <a:t>This means it finds the vector on </a:t>
            </a:r>
            <a:r>
              <a:rPr lang="en-SG" sz="1800" b="0" i="1" dirty="0">
                <a:solidFill>
                  <a:srgbClr val="000000"/>
                </a:solidFill>
                <a:effectLst/>
                <a:latin typeface="CMMI12"/>
              </a:rPr>
              <a:t>the plane</a:t>
            </a:r>
            <a:r>
              <a:rPr lang="en-SG" sz="1800" b="0" i="1" dirty="0">
                <a:solidFill>
                  <a:srgbClr val="000000"/>
                </a:solidFill>
                <a:effectLst/>
                <a:latin typeface="CMSY10"/>
              </a:rPr>
              <a:t> </a:t>
            </a:r>
            <a:r>
              <a:rPr lang="en-SG" sz="1800" b="0" i="0" dirty="0">
                <a:solidFill>
                  <a:srgbClr val="000000"/>
                </a:solidFill>
                <a:effectLst/>
                <a:latin typeface="CMR12"/>
              </a:rPr>
              <a:t>that mirrors the geodesic going from </a:t>
            </a:r>
            <a:r>
              <a:rPr lang="en-SG" sz="1800" b="0" i="1" dirty="0">
                <a:solidFill>
                  <a:srgbClr val="000000"/>
                </a:solidFill>
                <a:effectLst/>
                <a:latin typeface="CMMI12"/>
              </a:rPr>
              <a:t>X </a:t>
            </a:r>
            <a:r>
              <a:rPr lang="en-SG" sz="1800" b="0" i="0" dirty="0">
                <a:solidFill>
                  <a:srgbClr val="000000"/>
                </a:solidFill>
                <a:effectLst/>
                <a:latin typeface="CMR12"/>
              </a:rPr>
              <a:t>to </a:t>
            </a:r>
            <a:r>
              <a:rPr lang="en-SG" sz="1800" b="0" i="1" dirty="0">
                <a:solidFill>
                  <a:srgbClr val="000000"/>
                </a:solidFill>
                <a:effectLst/>
                <a:latin typeface="CMMI12"/>
              </a:rPr>
              <a:t>Z</a:t>
            </a:r>
            <a:r>
              <a:rPr lang="en-SG" sz="1800" b="0" i="0" dirty="0">
                <a:solidFill>
                  <a:srgbClr val="000000"/>
                </a:solidFill>
                <a:effectLst/>
                <a:latin typeface="CMR12"/>
              </a:rPr>
              <a:t>:</a:t>
            </a:r>
          </a:p>
          <a:p>
            <a:r>
              <a:rPr lang="en-SG" sz="1800" b="0" i="0" dirty="0">
                <a:solidFill>
                  <a:srgbClr val="000000"/>
                </a:solidFill>
                <a:effectLst/>
                <a:latin typeface="CMR12"/>
              </a:rPr>
              <a:t>This is represented by  the solid line on the plane.</a:t>
            </a:r>
          </a:p>
          <a:p>
            <a:r>
              <a:rPr lang="en-SG" sz="1800" b="0" i="0" dirty="0">
                <a:solidFill>
                  <a:srgbClr val="000000"/>
                </a:solidFill>
                <a:effectLst/>
                <a:latin typeface="CMR12"/>
              </a:rPr>
              <a:t>This vector indicates the direction in which </a:t>
            </a:r>
            <a:r>
              <a:rPr lang="en-SG" sz="1800" b="0" i="1" dirty="0">
                <a:solidFill>
                  <a:srgbClr val="000000"/>
                </a:solidFill>
                <a:effectLst/>
                <a:latin typeface="CMMI12"/>
              </a:rPr>
              <a:t>x </a:t>
            </a:r>
            <a:r>
              <a:rPr lang="en-SG" sz="1800" b="0" i="0" dirty="0">
                <a:solidFill>
                  <a:srgbClr val="000000"/>
                </a:solidFill>
                <a:effectLst/>
                <a:latin typeface="CMR12"/>
              </a:rPr>
              <a:t>should move to obtain the projection of </a:t>
            </a:r>
            <a:r>
              <a:rPr lang="en-SG" sz="1800" b="0" i="1" dirty="0">
                <a:solidFill>
                  <a:srgbClr val="000000"/>
                </a:solidFill>
                <a:effectLst/>
                <a:latin typeface="CMMI12"/>
              </a:rPr>
              <a:t>Z </a:t>
            </a:r>
          </a:p>
          <a:p>
            <a:r>
              <a:rPr lang="en-SG" sz="1800" b="0" i="1" dirty="0">
                <a:solidFill>
                  <a:srgbClr val="000000"/>
                </a:solidFill>
                <a:effectLst/>
                <a:latin typeface="CMMI12"/>
              </a:rPr>
              <a:t>On the plane: Y</a:t>
            </a:r>
            <a:r>
              <a:rPr lang="en-SG" sz="1800" b="0" i="0" dirty="0">
                <a:solidFill>
                  <a:srgbClr val="000000"/>
                </a:solidFill>
                <a:effectLst/>
                <a:latin typeface="CMR12"/>
              </a:rPr>
              <a:t>.</a:t>
            </a:r>
            <a:r>
              <a:rPr lang="en-SG" dirty="0"/>
              <a:t> </a:t>
            </a:r>
          </a:p>
          <a:p>
            <a:endParaRPr lang="en-SG" dirty="0"/>
          </a:p>
          <a:p>
            <a:r>
              <a:rPr lang="en-SG" dirty="0"/>
              <a:t>Thus in summary, the exponential map takes a vector but produces a point, whereas the log map </a:t>
            </a:r>
          </a:p>
          <a:p>
            <a:r>
              <a:rPr lang="en-SG" dirty="0"/>
              <a:t>Takes a point and produces a vector.</a:t>
            </a:r>
          </a:p>
          <a:p>
            <a:endParaRPr lang="en-SG" dirty="0"/>
          </a:p>
          <a:p>
            <a:endParaRPr lang="en-SG" dirty="0"/>
          </a:p>
          <a:p>
            <a:endParaRPr lang="en-SG" dirty="0"/>
          </a:p>
          <a:p>
            <a:br>
              <a:rPr lang="en-SG" dirty="0"/>
            </a:br>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12</a:t>
            </a:fld>
            <a:endParaRPr lang="en-SG"/>
          </a:p>
        </p:txBody>
      </p:sp>
    </p:spTree>
    <p:extLst>
      <p:ext uri="{BB962C8B-B14F-4D97-AF65-F5344CB8AC3E}">
        <p14:creationId xmlns:p14="http://schemas.microsoft.com/office/powerpoint/2010/main" val="4225151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Finally, tangent spaces.</a:t>
            </a:r>
          </a:p>
          <a:p>
            <a:r>
              <a:rPr lang="en-SG" sz="1800" b="0" i="0" dirty="0">
                <a:solidFill>
                  <a:srgbClr val="000000"/>
                </a:solidFill>
                <a:effectLst/>
                <a:latin typeface="CMR12"/>
              </a:rPr>
              <a:t>Let the sphere from diagram on the left be the manifold, and let the blue point be </a:t>
            </a:r>
            <a:r>
              <a:rPr lang="en-SG" sz="1800" b="0" i="1" dirty="0">
                <a:solidFill>
                  <a:srgbClr val="000000"/>
                </a:solidFill>
                <a:effectLst/>
                <a:latin typeface="CMMI12"/>
              </a:rPr>
              <a:t>p</a:t>
            </a:r>
            <a:r>
              <a:rPr lang="en-SG" sz="1800" b="0" i="0" dirty="0">
                <a:solidFill>
                  <a:srgbClr val="000000"/>
                </a:solidFill>
                <a:effectLst/>
                <a:latin typeface="CMR12"/>
              </a:rPr>
              <a:t>. Then</a:t>
            </a:r>
            <a:br>
              <a:rPr lang="en-SG" sz="1800" b="0" i="0" dirty="0">
                <a:solidFill>
                  <a:srgbClr val="000000"/>
                </a:solidFill>
                <a:effectLst/>
                <a:latin typeface="CMR12"/>
              </a:rPr>
            </a:br>
            <a:r>
              <a:rPr lang="en-SG" sz="1800" b="0" i="0" dirty="0">
                <a:solidFill>
                  <a:srgbClr val="000000"/>
                </a:solidFill>
                <a:effectLst/>
                <a:latin typeface="CMR12"/>
              </a:rPr>
              <a:t>the plane tangent</a:t>
            </a:r>
            <a:r>
              <a:rPr lang="en-SG" sz="1800" b="0" i="1" dirty="0">
                <a:solidFill>
                  <a:srgbClr val="000000"/>
                </a:solidFill>
                <a:effectLst/>
                <a:latin typeface="CMMI8"/>
              </a:rPr>
              <a:t> to the sphere </a:t>
            </a:r>
            <a:r>
              <a:rPr lang="en-SG" sz="1800" b="0" i="0" dirty="0">
                <a:solidFill>
                  <a:srgbClr val="000000"/>
                </a:solidFill>
                <a:effectLst/>
                <a:latin typeface="CMR12"/>
              </a:rPr>
              <a:t>at </a:t>
            </a:r>
            <a:r>
              <a:rPr lang="en-SG" sz="1800" b="0" i="1" dirty="0">
                <a:solidFill>
                  <a:srgbClr val="000000"/>
                </a:solidFill>
                <a:effectLst/>
                <a:latin typeface="CMMI12"/>
              </a:rPr>
              <a:t>p </a:t>
            </a:r>
            <a:r>
              <a:rPr lang="en-SG" sz="1800" b="0" i="0" dirty="0">
                <a:solidFill>
                  <a:srgbClr val="000000"/>
                </a:solidFill>
                <a:effectLst/>
                <a:latin typeface="CMR12"/>
              </a:rPr>
              <a:t>is the tangent space. Any vectors on this plane lie in</a:t>
            </a:r>
            <a:br>
              <a:rPr lang="en-SG" sz="1800" b="0" i="0" dirty="0">
                <a:solidFill>
                  <a:srgbClr val="000000"/>
                </a:solidFill>
                <a:effectLst/>
                <a:latin typeface="CMR12"/>
              </a:rPr>
            </a:br>
            <a:r>
              <a:rPr lang="en-SG" sz="1800" b="0" i="1" dirty="0">
                <a:solidFill>
                  <a:srgbClr val="000000"/>
                </a:solidFill>
                <a:effectLst/>
                <a:latin typeface="CMMI12"/>
              </a:rPr>
              <a:t>the tangent space</a:t>
            </a:r>
            <a:r>
              <a:rPr lang="en-SG" sz="1800" b="0" i="0" dirty="0">
                <a:solidFill>
                  <a:srgbClr val="000000"/>
                </a:solidFill>
                <a:effectLst/>
                <a:latin typeface="CMR12"/>
              </a:rPr>
              <a:t>. Then </a:t>
            </a:r>
            <a:r>
              <a:rPr lang="en-SG" sz="1800" b="0" i="1" dirty="0">
                <a:solidFill>
                  <a:srgbClr val="000000"/>
                </a:solidFill>
                <a:effectLst/>
                <a:latin typeface="CMMI12"/>
              </a:rPr>
              <a:t>the exponential map </a:t>
            </a:r>
            <a:r>
              <a:rPr lang="en-SG" sz="1800" b="0" i="0" dirty="0">
                <a:solidFill>
                  <a:srgbClr val="000000"/>
                </a:solidFill>
                <a:effectLst/>
                <a:latin typeface="CMR12"/>
              </a:rPr>
              <a:t>would project points from the plane down onto the sphere, while </a:t>
            </a:r>
            <a:br>
              <a:rPr lang="en-SG" sz="1800" b="0" i="1" dirty="0">
                <a:solidFill>
                  <a:srgbClr val="000000"/>
                </a:solidFill>
                <a:effectLst/>
                <a:latin typeface="CMMI8"/>
              </a:rPr>
            </a:br>
            <a:r>
              <a:rPr lang="en-SG" sz="1800" b="0" i="1" dirty="0">
                <a:solidFill>
                  <a:srgbClr val="000000"/>
                </a:solidFill>
                <a:effectLst/>
                <a:latin typeface="CMMI8"/>
              </a:rPr>
              <a:t>the log map </a:t>
            </a:r>
            <a:r>
              <a:rPr lang="en-SG" sz="1800" b="0" i="0" dirty="0">
                <a:solidFill>
                  <a:srgbClr val="000000"/>
                </a:solidFill>
                <a:effectLst/>
                <a:latin typeface="CMR12"/>
              </a:rPr>
              <a:t>would project points from the sphere up to the plane. </a:t>
            </a:r>
          </a:p>
          <a:p>
            <a:endParaRPr lang="en-SG" sz="1800" b="0" i="0" dirty="0">
              <a:solidFill>
                <a:srgbClr val="000000"/>
              </a:solidFill>
              <a:effectLst/>
              <a:latin typeface="CMR12"/>
            </a:endParaRPr>
          </a:p>
          <a:p>
            <a:r>
              <a:rPr lang="en-SG" sz="1800" b="0" i="0" dirty="0">
                <a:solidFill>
                  <a:srgbClr val="000000"/>
                </a:solidFill>
                <a:effectLst/>
                <a:latin typeface="CMR12"/>
              </a:rPr>
              <a:t>This is the intuition of the tangent space which we will be working with throughout this presentation. </a:t>
            </a:r>
          </a:p>
          <a:p>
            <a:r>
              <a:rPr lang="en-SG" sz="1800" b="0" i="0" dirty="0">
                <a:solidFill>
                  <a:srgbClr val="000000"/>
                </a:solidFill>
                <a:effectLst/>
                <a:latin typeface="CMR12"/>
              </a:rPr>
              <a:t>Note that although we specify the manifold and tangent space in three dimensions here, </a:t>
            </a:r>
          </a:p>
          <a:p>
            <a:r>
              <a:rPr lang="en-SG" sz="1800" b="0" i="0" dirty="0">
                <a:solidFill>
                  <a:srgbClr val="000000"/>
                </a:solidFill>
                <a:effectLst/>
                <a:latin typeface="CMR12"/>
              </a:rPr>
              <a:t>we can generalise this to </a:t>
            </a:r>
            <a:r>
              <a:rPr lang="en-SG" sz="1800" b="0" i="1" dirty="0">
                <a:solidFill>
                  <a:srgbClr val="000000"/>
                </a:solidFill>
                <a:effectLst/>
                <a:latin typeface="CMMI12"/>
              </a:rPr>
              <a:t>d </a:t>
            </a:r>
            <a:r>
              <a:rPr lang="en-SG" sz="1800" b="0" i="0" dirty="0">
                <a:solidFill>
                  <a:srgbClr val="000000"/>
                </a:solidFill>
                <a:effectLst/>
                <a:latin typeface="CMR12"/>
              </a:rPr>
              <a:t>dimensions,</a:t>
            </a:r>
            <a:br>
              <a:rPr lang="en-SG" sz="1800" b="0" i="0" dirty="0">
                <a:solidFill>
                  <a:srgbClr val="000000"/>
                </a:solidFill>
                <a:effectLst/>
                <a:latin typeface="CMR12"/>
              </a:rPr>
            </a:br>
            <a:r>
              <a:rPr lang="en-SG" sz="1800" b="0" i="0" dirty="0">
                <a:solidFill>
                  <a:srgbClr val="000000"/>
                </a:solidFill>
                <a:effectLst/>
                <a:latin typeface="CMR12"/>
              </a:rPr>
              <a:t>with </a:t>
            </a:r>
            <a:r>
              <a:rPr lang="en-SG" sz="1800" b="0" i="1" dirty="0">
                <a:solidFill>
                  <a:srgbClr val="000000"/>
                </a:solidFill>
                <a:effectLst/>
                <a:latin typeface="CMSY10"/>
              </a:rPr>
              <a:t>the manifold</a:t>
            </a:r>
            <a:r>
              <a:rPr lang="en-SG" sz="1800" b="0" i="1" dirty="0">
                <a:solidFill>
                  <a:srgbClr val="000000"/>
                </a:solidFill>
                <a:effectLst/>
                <a:latin typeface="CMMI8"/>
              </a:rPr>
              <a:t> </a:t>
            </a:r>
            <a:r>
              <a:rPr lang="en-SG" sz="1800" b="0" i="0" dirty="0">
                <a:solidFill>
                  <a:srgbClr val="000000"/>
                </a:solidFill>
                <a:effectLst/>
                <a:latin typeface="CMR12"/>
              </a:rPr>
              <a:t>as the hypersphere in </a:t>
            </a:r>
            <a:r>
              <a:rPr lang="en-SG" sz="1800" b="0" i="1" dirty="0">
                <a:solidFill>
                  <a:srgbClr val="000000"/>
                </a:solidFill>
                <a:effectLst/>
                <a:latin typeface="CMMI12"/>
              </a:rPr>
              <a:t>d </a:t>
            </a:r>
            <a:r>
              <a:rPr lang="en-SG" sz="1800" b="0" i="0" dirty="0">
                <a:solidFill>
                  <a:srgbClr val="000000"/>
                </a:solidFill>
                <a:effectLst/>
                <a:latin typeface="CMR12"/>
              </a:rPr>
              <a:t>dimensions, while the tangent plane</a:t>
            </a:r>
            <a:r>
              <a:rPr lang="en-SG" sz="1800" b="0" i="1" dirty="0">
                <a:solidFill>
                  <a:srgbClr val="000000"/>
                </a:solidFill>
                <a:effectLst/>
                <a:latin typeface="CMSY10"/>
              </a:rPr>
              <a:t> </a:t>
            </a:r>
            <a:r>
              <a:rPr lang="en-SG" sz="1800" b="0" i="0" dirty="0">
                <a:solidFill>
                  <a:srgbClr val="000000"/>
                </a:solidFill>
                <a:effectLst/>
                <a:latin typeface="CMR12"/>
              </a:rPr>
              <a:t>is the hyperplane. These are the</a:t>
            </a:r>
            <a:br>
              <a:rPr lang="en-SG" sz="1800" b="0" i="0" dirty="0">
                <a:solidFill>
                  <a:srgbClr val="000000"/>
                </a:solidFill>
                <a:effectLst/>
                <a:latin typeface="CMR12"/>
              </a:rPr>
            </a:br>
            <a:r>
              <a:rPr lang="en-SG" sz="1800" b="0" i="0" dirty="0">
                <a:solidFill>
                  <a:srgbClr val="000000"/>
                </a:solidFill>
                <a:effectLst/>
                <a:latin typeface="CMR12"/>
              </a:rPr>
              <a:t>definitions of </a:t>
            </a:r>
            <a:r>
              <a:rPr lang="en-SG" sz="1800" b="0" i="1" dirty="0">
                <a:solidFill>
                  <a:srgbClr val="000000"/>
                </a:solidFill>
                <a:effectLst/>
                <a:latin typeface="CMSY10"/>
              </a:rPr>
              <a:t>our manifold</a:t>
            </a:r>
            <a:r>
              <a:rPr lang="en-SG" sz="1800" b="0" i="1" dirty="0">
                <a:solidFill>
                  <a:srgbClr val="000000"/>
                </a:solidFill>
                <a:effectLst/>
                <a:latin typeface="CMMI8"/>
              </a:rPr>
              <a:t> </a:t>
            </a:r>
            <a:r>
              <a:rPr lang="en-SG" sz="1800" b="0" i="0" dirty="0">
                <a:solidFill>
                  <a:srgbClr val="000000"/>
                </a:solidFill>
                <a:effectLst/>
                <a:latin typeface="CMR12"/>
              </a:rPr>
              <a:t>and tangent space</a:t>
            </a:r>
            <a:r>
              <a:rPr lang="en-SG" sz="1800" b="0" i="1" dirty="0">
                <a:solidFill>
                  <a:srgbClr val="000000"/>
                </a:solidFill>
                <a:effectLst/>
                <a:latin typeface="CMSY10"/>
              </a:rPr>
              <a:t> </a:t>
            </a:r>
            <a:r>
              <a:rPr lang="en-SG" sz="1800" b="0" i="0" dirty="0">
                <a:solidFill>
                  <a:srgbClr val="000000"/>
                </a:solidFill>
                <a:effectLst/>
                <a:latin typeface="CMR12"/>
              </a:rPr>
              <a:t>we will use when we talk about principal flows later on in this presentation</a:t>
            </a:r>
            <a:br>
              <a:rPr lang="en-SG" dirty="0"/>
            </a:br>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13</a:t>
            </a:fld>
            <a:endParaRPr lang="en-SG"/>
          </a:p>
        </p:txBody>
      </p:sp>
    </p:spTree>
    <p:extLst>
      <p:ext uri="{BB962C8B-B14F-4D97-AF65-F5344CB8AC3E}">
        <p14:creationId xmlns:p14="http://schemas.microsoft.com/office/powerpoint/2010/main" val="234565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we move on to the literature review.</a:t>
            </a:r>
          </a:p>
        </p:txBody>
      </p:sp>
      <p:sp>
        <p:nvSpPr>
          <p:cNvPr id="4" name="Slide Number Placeholder 3"/>
          <p:cNvSpPr>
            <a:spLocks noGrp="1"/>
          </p:cNvSpPr>
          <p:nvPr>
            <p:ph type="sldNum" sz="quarter" idx="5"/>
          </p:nvPr>
        </p:nvSpPr>
        <p:spPr/>
        <p:txBody>
          <a:bodyPr/>
          <a:lstStyle/>
          <a:p>
            <a:fld id="{F0BCE5D1-4E6A-4252-9457-3D6A32BFB9F2}" type="slidenum">
              <a:rPr lang="en-SG" smtClean="0"/>
              <a:t>14</a:t>
            </a:fld>
            <a:endParaRPr lang="en-SG"/>
          </a:p>
        </p:txBody>
      </p:sp>
    </p:spTree>
    <p:extLst>
      <p:ext uri="{BB962C8B-B14F-4D97-AF65-F5344CB8AC3E}">
        <p14:creationId xmlns:p14="http://schemas.microsoft.com/office/powerpoint/2010/main" val="3583150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just a reminder of where we are in our presentation.</a:t>
            </a:r>
          </a:p>
        </p:txBody>
      </p:sp>
      <p:sp>
        <p:nvSpPr>
          <p:cNvPr id="4" name="Slide Number Placeholder 3"/>
          <p:cNvSpPr>
            <a:spLocks noGrp="1"/>
          </p:cNvSpPr>
          <p:nvPr>
            <p:ph type="sldNum" sz="quarter" idx="5"/>
          </p:nvPr>
        </p:nvSpPr>
        <p:spPr/>
        <p:txBody>
          <a:bodyPr/>
          <a:lstStyle/>
          <a:p>
            <a:fld id="{F0BCE5D1-4E6A-4252-9457-3D6A32BFB9F2}" type="slidenum">
              <a:rPr lang="en-SG" smtClean="0"/>
              <a:t>15</a:t>
            </a:fld>
            <a:endParaRPr lang="en-SG"/>
          </a:p>
        </p:txBody>
      </p:sp>
    </p:spTree>
    <p:extLst>
      <p:ext uri="{BB962C8B-B14F-4D97-AF65-F5344CB8AC3E}">
        <p14:creationId xmlns:p14="http://schemas.microsoft.com/office/powerpoint/2010/main" val="527908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an overview of the Unsupervised learning methods we will be talking about today:</a:t>
            </a:r>
          </a:p>
          <a:p>
            <a:endParaRPr lang="en-SG" dirty="0"/>
          </a:p>
          <a:p>
            <a:r>
              <a:rPr lang="en-SG" dirty="0"/>
              <a:t>I have split them up into whether they used linear methods and thus were only able to capture linear </a:t>
            </a:r>
          </a:p>
          <a:p>
            <a:r>
              <a:rPr lang="en-SG" dirty="0"/>
              <a:t>Patterns or whether they were able to capture some non-linearity in the dataset.</a:t>
            </a:r>
          </a:p>
          <a:p>
            <a:endParaRPr lang="en-SG" dirty="0"/>
          </a:p>
          <a:p>
            <a:r>
              <a:rPr lang="en-SG" dirty="0"/>
              <a:t>We will first cover linear methods before moving on to non-linear methods.</a:t>
            </a:r>
          </a:p>
          <a:p>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16</a:t>
            </a:fld>
            <a:endParaRPr lang="en-SG"/>
          </a:p>
        </p:txBody>
      </p:sp>
    </p:spTree>
    <p:extLst>
      <p:ext uri="{BB962C8B-B14F-4D97-AF65-F5344CB8AC3E}">
        <p14:creationId xmlns:p14="http://schemas.microsoft.com/office/powerpoint/2010/main" val="1640633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dirty="0">
                <a:solidFill>
                  <a:srgbClr val="000000"/>
                </a:solidFill>
                <a:effectLst/>
                <a:latin typeface="CMR12"/>
              </a:rPr>
              <a:t>Principal component analysis or PCA is an unsupervised learning method usually used for visualisations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dirty="0">
                <a:solidFill>
                  <a:srgbClr val="000000"/>
                </a:solidFill>
                <a:effectLst/>
                <a:latin typeface="CMR12"/>
              </a:rPr>
              <a:t>Or for reducing the dimensionality of the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b="0" i="0" dirty="0">
              <a:solidFill>
                <a:srgbClr val="000000"/>
              </a:solidFill>
              <a:effectLst/>
              <a:latin typeface="CMR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dirty="0">
                <a:solidFill>
                  <a:srgbClr val="000000"/>
                </a:solidFill>
                <a:effectLst/>
                <a:latin typeface="CMR12"/>
              </a:rPr>
              <a:t>The idea of PCA is to </a:t>
            </a:r>
            <a:r>
              <a:rPr lang="en-US" sz="1800" b="0" i="0" dirty="0">
                <a:solidFill>
                  <a:srgbClr val="000000"/>
                </a:solidFill>
                <a:effectLst/>
              </a:rPr>
              <a:t>obtain a lower-dimensional representation of the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rPr>
              <a:t>that retains as much variation as possible present in the data 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rPr>
              <a:t>This means that PCA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rPr>
              <a:t>finds directions such that the variance of the projections onto this direction is maximized,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rPr>
              <a:t>This is represented in the animation as the spread of the red dots on the black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rPr>
              <a:t>And this can be shown to be equivalent to minimizing the distance between the original 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rPr>
              <a:t>And its projection. In the animation, this is represented by the red lines between the blue dots,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rPr>
              <a:t>the data points, and the black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dirty="0">
                <a:solidFill>
                  <a:srgbClr val="000000"/>
                </a:solidFill>
                <a:effectLst/>
                <a:latin typeface="CMR12"/>
              </a:rPr>
              <a:t>The black line represents the principal direction, the direction onto which data is projected to obtain the </a:t>
            </a:r>
            <a:r>
              <a:rPr lang="en-SG" sz="1800" b="0" i="1" dirty="0">
                <a:solidFill>
                  <a:srgbClr val="000000"/>
                </a:solidFill>
                <a:effectLst/>
                <a:latin typeface="CMMI12"/>
              </a:rPr>
              <a:t>1st </a:t>
            </a:r>
            <a:r>
              <a:rPr lang="en-SG" sz="1800" b="0" i="0" dirty="0">
                <a:solidFill>
                  <a:srgbClr val="000000"/>
                </a:solidFill>
                <a:effectLst/>
                <a:latin typeface="CMR12"/>
              </a:rPr>
              <a:t>PC.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solidFill>
                <a:srgbClr val="000000"/>
              </a:solidFill>
              <a:effectLst/>
            </a:endParaRPr>
          </a:p>
          <a:p>
            <a:r>
              <a:rPr lang="en-SG" sz="1800" b="0" i="0" dirty="0">
                <a:solidFill>
                  <a:srgbClr val="000000"/>
                </a:solidFill>
                <a:effectLst/>
                <a:latin typeface="CMR12"/>
              </a:rPr>
              <a:t>The principal component is given by the red dots along the principal direction</a:t>
            </a:r>
          </a:p>
          <a:p>
            <a:r>
              <a:rPr lang="en-SG" sz="1800" b="0" i="0" dirty="0">
                <a:solidFill>
                  <a:srgbClr val="000000"/>
                </a:solidFill>
                <a:effectLst/>
                <a:latin typeface="CMR12"/>
              </a:rPr>
              <a:t>When it stops at the magenta ticks.</a:t>
            </a:r>
          </a:p>
          <a:p>
            <a:endParaRPr lang="en-SG" sz="1800" b="0" i="0" dirty="0">
              <a:solidFill>
                <a:srgbClr val="000000"/>
              </a:solidFill>
              <a:effectLst/>
              <a:latin typeface="CMR12"/>
            </a:endParaRPr>
          </a:p>
          <a:p>
            <a:r>
              <a:rPr lang="en-SG" sz="1800" b="0" i="0" dirty="0">
                <a:solidFill>
                  <a:srgbClr val="000000"/>
                </a:solidFill>
                <a:effectLst/>
                <a:latin typeface="CMR12"/>
              </a:rPr>
              <a:t>PCA relies on constructing these principal components: new variables that are linear combinations of the original variables that have</a:t>
            </a:r>
            <a:br>
              <a:rPr lang="en-SG" sz="1800" b="0" i="0" dirty="0">
                <a:solidFill>
                  <a:srgbClr val="000000"/>
                </a:solidFill>
                <a:effectLst/>
                <a:latin typeface="CMR12"/>
              </a:rPr>
            </a:br>
            <a:r>
              <a:rPr lang="en-SG" sz="1800" b="0" i="0" dirty="0">
                <a:solidFill>
                  <a:srgbClr val="000000"/>
                </a:solidFill>
                <a:effectLst/>
                <a:latin typeface="CMR12"/>
              </a:rPr>
              <a:t>first been </a:t>
            </a:r>
            <a:r>
              <a:rPr lang="en-SG" sz="1800" b="0" i="0" dirty="0" err="1">
                <a:solidFill>
                  <a:srgbClr val="000000"/>
                </a:solidFill>
                <a:effectLst/>
                <a:latin typeface="CMR12"/>
              </a:rPr>
              <a:t>centered</a:t>
            </a:r>
            <a:r>
              <a:rPr lang="en-SG" sz="1800" b="0" i="0" dirty="0">
                <a:solidFill>
                  <a:srgbClr val="000000"/>
                </a:solidFill>
                <a:effectLst/>
                <a:latin typeface="CMR12"/>
              </a:rPr>
              <a:t>. </a:t>
            </a:r>
          </a:p>
          <a:p>
            <a:endParaRPr lang="en-SG" sz="1800" b="0" i="0" dirty="0">
              <a:solidFill>
                <a:srgbClr val="000000"/>
              </a:solidFill>
              <a:effectLst/>
              <a:latin typeface="CMR12"/>
            </a:endParaRPr>
          </a:p>
          <a:p>
            <a:r>
              <a:rPr lang="en-SG" sz="1800" b="0" i="0" dirty="0">
                <a:solidFill>
                  <a:srgbClr val="000000"/>
                </a:solidFill>
                <a:effectLst/>
                <a:latin typeface="CMR12"/>
              </a:rPr>
              <a:t>These principal components are uncorrelated (orthogonal) and ordered in descending order </a:t>
            </a:r>
          </a:p>
          <a:p>
            <a:r>
              <a:rPr lang="en-SG" sz="1800" b="0" i="0" dirty="0">
                <a:solidFill>
                  <a:srgbClr val="000000"/>
                </a:solidFill>
                <a:effectLst/>
                <a:latin typeface="CMR12"/>
              </a:rPr>
              <a:t>by the amount of variability of the original data retained. </a:t>
            </a:r>
          </a:p>
          <a:p>
            <a:r>
              <a:rPr lang="en-SG" sz="1800" b="0" i="0" dirty="0">
                <a:solidFill>
                  <a:srgbClr val="000000"/>
                </a:solidFill>
                <a:effectLst/>
                <a:latin typeface="CMR12"/>
              </a:rPr>
              <a:t>Thus, PCA finds a lower dimensional embedding by computing the first </a:t>
            </a:r>
            <a:r>
              <a:rPr lang="en-SG" sz="1800" b="0" i="1" dirty="0">
                <a:solidFill>
                  <a:srgbClr val="000000"/>
                </a:solidFill>
                <a:effectLst/>
                <a:latin typeface="CMMI12"/>
              </a:rPr>
              <a:t>d </a:t>
            </a:r>
            <a:r>
              <a:rPr lang="en-SG" sz="1800" b="0" i="0" dirty="0">
                <a:solidFill>
                  <a:srgbClr val="000000"/>
                </a:solidFill>
                <a:effectLst/>
                <a:latin typeface="CMR12"/>
              </a:rPr>
              <a:t>principal components.</a:t>
            </a:r>
          </a:p>
          <a:p>
            <a:br>
              <a:rPr lang="en-SG" sz="1800" b="0" i="0" dirty="0">
                <a:solidFill>
                  <a:srgbClr val="000000"/>
                </a:solidFill>
                <a:effectLst/>
                <a:latin typeface="CMR12"/>
              </a:rPr>
            </a:br>
            <a:r>
              <a:rPr lang="en-SG" sz="1800" b="0" i="0" dirty="0">
                <a:solidFill>
                  <a:srgbClr val="000000"/>
                </a:solidFill>
                <a:effectLst/>
                <a:latin typeface="CMR12"/>
              </a:rPr>
              <a:t>They are constructing by: </a:t>
            </a:r>
            <a:r>
              <a:rPr lang="en-SG" sz="1800" b="0" i="0" dirty="0" err="1">
                <a:solidFill>
                  <a:srgbClr val="000000"/>
                </a:solidFill>
                <a:effectLst/>
                <a:latin typeface="CMR12"/>
              </a:rPr>
              <a:t>centering</a:t>
            </a:r>
            <a:r>
              <a:rPr lang="en-SG" sz="1800" b="0" i="0" dirty="0">
                <a:solidFill>
                  <a:srgbClr val="000000"/>
                </a:solidFill>
                <a:effectLst/>
                <a:latin typeface="CMR12"/>
              </a:rPr>
              <a:t> the data matrix, </a:t>
            </a:r>
            <a:r>
              <a:rPr lang="en-SG" sz="1800" b="0" i="0" dirty="0">
                <a:solidFill>
                  <a:srgbClr val="000000"/>
                </a:solidFill>
                <a:effectLst/>
                <a:latin typeface="CMBX12"/>
              </a:rPr>
              <a:t>then computing </a:t>
            </a:r>
          </a:p>
          <a:p>
            <a:r>
              <a:rPr lang="en-SG" sz="1800" b="0" i="0" dirty="0">
                <a:solidFill>
                  <a:srgbClr val="000000"/>
                </a:solidFill>
                <a:effectLst/>
                <a:latin typeface="CMBX12"/>
              </a:rPr>
              <a:t>The </a:t>
            </a:r>
            <a:r>
              <a:rPr lang="en-SG" sz="1800" b="0" i="0" dirty="0">
                <a:solidFill>
                  <a:srgbClr val="000000"/>
                </a:solidFill>
                <a:effectLst/>
                <a:latin typeface="CMR12"/>
              </a:rPr>
              <a:t>covariance matrix of the </a:t>
            </a:r>
            <a:r>
              <a:rPr lang="en-SG" sz="1800" b="0" i="0" dirty="0" err="1">
                <a:solidFill>
                  <a:srgbClr val="000000"/>
                </a:solidFill>
                <a:effectLst/>
                <a:latin typeface="CMR12"/>
              </a:rPr>
              <a:t>centered</a:t>
            </a:r>
            <a:r>
              <a:rPr lang="en-SG" sz="1800" b="0" i="0" dirty="0">
                <a:solidFill>
                  <a:srgbClr val="000000"/>
                </a:solidFill>
                <a:effectLst/>
                <a:latin typeface="CMR12"/>
              </a:rPr>
              <a:t> data matrix, then the</a:t>
            </a:r>
            <a:br>
              <a:rPr lang="en-SG" sz="1800" b="0" i="0" dirty="0">
                <a:solidFill>
                  <a:srgbClr val="000000"/>
                </a:solidFill>
                <a:effectLst/>
                <a:latin typeface="CMR12"/>
              </a:rPr>
            </a:br>
            <a:r>
              <a:rPr lang="en-SG" sz="1800" b="0" i="0" dirty="0" err="1">
                <a:solidFill>
                  <a:srgbClr val="000000"/>
                </a:solidFill>
                <a:effectLst/>
                <a:latin typeface="CMR12"/>
              </a:rPr>
              <a:t>eigendiagonalisation</a:t>
            </a:r>
            <a:r>
              <a:rPr lang="en-SG" sz="1800" b="0" i="0" dirty="0">
                <a:solidFill>
                  <a:srgbClr val="000000"/>
                </a:solidFill>
                <a:effectLst/>
                <a:latin typeface="CMR12"/>
              </a:rPr>
              <a:t> of </a:t>
            </a:r>
            <a:r>
              <a:rPr lang="en-SG" sz="1800" b="1" i="0" dirty="0">
                <a:solidFill>
                  <a:srgbClr val="000000"/>
                </a:solidFill>
                <a:effectLst/>
                <a:latin typeface="CMBX12"/>
              </a:rPr>
              <a:t>C</a:t>
            </a:r>
            <a:r>
              <a:rPr lang="en-SG" sz="1800" b="0" i="0" dirty="0">
                <a:solidFill>
                  <a:srgbClr val="000000"/>
                </a:solidFill>
                <a:effectLst/>
                <a:latin typeface="CMR12"/>
              </a:rPr>
              <a:t>, and obtain </a:t>
            </a:r>
            <a:r>
              <a:rPr lang="en-SG" sz="1800" b="1" i="0" dirty="0" err="1">
                <a:solidFill>
                  <a:srgbClr val="000000"/>
                </a:solidFill>
                <a:effectLst/>
                <a:latin typeface="CMBX12"/>
              </a:rPr>
              <a:t>V</a:t>
            </a:r>
            <a:r>
              <a:rPr lang="en-SG" sz="1800" b="0" i="1" dirty="0" err="1">
                <a:solidFill>
                  <a:srgbClr val="000000"/>
                </a:solidFill>
                <a:effectLst/>
                <a:latin typeface="CMMI8"/>
              </a:rPr>
              <a:t>d</a:t>
            </a:r>
            <a:r>
              <a:rPr lang="en-SG" sz="1800" b="0" i="0" dirty="0">
                <a:solidFill>
                  <a:srgbClr val="000000"/>
                </a:solidFill>
                <a:effectLst/>
                <a:latin typeface="CMR12"/>
              </a:rPr>
              <a:t>, the </a:t>
            </a:r>
            <a:r>
              <a:rPr lang="en-SG" sz="1800" b="0" i="1" dirty="0">
                <a:solidFill>
                  <a:srgbClr val="000000"/>
                </a:solidFill>
                <a:effectLst/>
                <a:latin typeface="CMMI12"/>
              </a:rPr>
              <a:t>d </a:t>
            </a:r>
            <a:r>
              <a:rPr lang="en-SG" sz="1800" b="0" i="0" dirty="0">
                <a:solidFill>
                  <a:srgbClr val="000000"/>
                </a:solidFill>
                <a:effectLst/>
                <a:latin typeface="CMR12"/>
              </a:rPr>
              <a:t>eigenvectors associated with the </a:t>
            </a:r>
            <a:r>
              <a:rPr lang="en-SG" sz="1800" b="0" i="1" dirty="0">
                <a:solidFill>
                  <a:srgbClr val="000000"/>
                </a:solidFill>
                <a:effectLst/>
                <a:latin typeface="CMMI12"/>
              </a:rPr>
              <a:t>d </a:t>
            </a:r>
            <a:r>
              <a:rPr lang="en-SG" sz="1800" b="0" i="0" dirty="0">
                <a:solidFill>
                  <a:srgbClr val="000000"/>
                </a:solidFill>
                <a:effectLst/>
                <a:latin typeface="CMR12"/>
              </a:rPr>
              <a:t>largest</a:t>
            </a:r>
            <a:br>
              <a:rPr lang="en-SG" sz="1800" b="0" i="0" dirty="0">
                <a:solidFill>
                  <a:srgbClr val="000000"/>
                </a:solidFill>
                <a:effectLst/>
                <a:latin typeface="CMR12"/>
              </a:rPr>
            </a:br>
            <a:r>
              <a:rPr lang="en-SG" sz="1800" b="0" i="0" dirty="0">
                <a:solidFill>
                  <a:srgbClr val="000000"/>
                </a:solidFill>
                <a:effectLst/>
                <a:latin typeface="CMR12"/>
              </a:rPr>
              <a:t>eigenvalues. </a:t>
            </a:r>
          </a:p>
          <a:p>
            <a:endParaRPr lang="en-SG" sz="1800" b="0" i="0" dirty="0">
              <a:solidFill>
                <a:srgbClr val="000000"/>
              </a:solidFill>
              <a:effectLst/>
              <a:latin typeface="CMR12"/>
            </a:endParaRPr>
          </a:p>
          <a:p>
            <a:r>
              <a:rPr lang="en-SG" sz="1800" b="0" i="0" dirty="0">
                <a:solidFill>
                  <a:srgbClr val="000000"/>
                </a:solidFill>
                <a:effectLst/>
                <a:latin typeface="CMR12"/>
              </a:rPr>
              <a:t>These </a:t>
            </a:r>
            <a:r>
              <a:rPr lang="en-SG" sz="1800" b="0" i="1" dirty="0">
                <a:solidFill>
                  <a:srgbClr val="000000"/>
                </a:solidFill>
                <a:effectLst/>
                <a:latin typeface="CMMI12"/>
              </a:rPr>
              <a:t>d </a:t>
            </a:r>
            <a:r>
              <a:rPr lang="en-SG" sz="1800" b="0" i="0" dirty="0">
                <a:solidFill>
                  <a:srgbClr val="000000"/>
                </a:solidFill>
                <a:effectLst/>
                <a:latin typeface="CMR12"/>
              </a:rPr>
              <a:t>eigenvectors are the </a:t>
            </a:r>
            <a:r>
              <a:rPr lang="en-SG" sz="1800" b="0" i="1" dirty="0">
                <a:solidFill>
                  <a:srgbClr val="000000"/>
                </a:solidFill>
                <a:effectLst/>
                <a:latin typeface="CMMI12"/>
              </a:rPr>
              <a:t>d </a:t>
            </a:r>
            <a:r>
              <a:rPr lang="en-SG" sz="1800" b="0" i="0" dirty="0">
                <a:solidFill>
                  <a:srgbClr val="000000"/>
                </a:solidFill>
                <a:effectLst/>
                <a:latin typeface="CMR12"/>
              </a:rPr>
              <a:t>principal directions</a:t>
            </a:r>
          </a:p>
          <a:p>
            <a:endParaRPr lang="en-SG" sz="1800" b="0" i="0" dirty="0">
              <a:solidFill>
                <a:srgbClr val="000000"/>
              </a:solidFill>
              <a:effectLst/>
              <a:latin typeface="CMR12"/>
            </a:endParaRPr>
          </a:p>
          <a:p>
            <a:r>
              <a:rPr lang="en-SG" sz="1800" b="0" i="0" dirty="0">
                <a:solidFill>
                  <a:srgbClr val="000000"/>
                </a:solidFill>
                <a:effectLst/>
                <a:latin typeface="CMR12"/>
              </a:rPr>
              <a:t>Finally, we obtain the </a:t>
            </a:r>
            <a:r>
              <a:rPr lang="en-SG" sz="1800" b="0" i="1" dirty="0">
                <a:solidFill>
                  <a:srgbClr val="000000"/>
                </a:solidFill>
                <a:effectLst/>
                <a:latin typeface="CMMI12"/>
              </a:rPr>
              <a:t>d </a:t>
            </a:r>
            <a:r>
              <a:rPr lang="en-SG" sz="1800" b="0" i="0" dirty="0">
                <a:solidFill>
                  <a:srgbClr val="000000"/>
                </a:solidFill>
                <a:effectLst/>
                <a:latin typeface="CMR12"/>
              </a:rPr>
              <a:t>PCs by computing the matrix multiplication between the data </a:t>
            </a:r>
          </a:p>
          <a:p>
            <a:r>
              <a:rPr lang="en-SG" sz="1800" b="0" i="0" dirty="0">
                <a:solidFill>
                  <a:srgbClr val="000000"/>
                </a:solidFill>
                <a:effectLst/>
                <a:latin typeface="CMR12"/>
              </a:rPr>
              <a:t>Matrix and the d eigenvectors. </a:t>
            </a:r>
            <a:r>
              <a:rPr lang="en-SG" sz="1800" b="1" i="0" dirty="0" err="1">
                <a:solidFill>
                  <a:srgbClr val="000000"/>
                </a:solidFill>
                <a:effectLst/>
                <a:latin typeface="CMBX12"/>
              </a:rPr>
              <a:t>XV</a:t>
            </a:r>
            <a:r>
              <a:rPr lang="en-SG" sz="1800" b="0" i="1" dirty="0" err="1">
                <a:solidFill>
                  <a:srgbClr val="000000"/>
                </a:solidFill>
                <a:effectLst/>
                <a:latin typeface="CMMI8"/>
              </a:rPr>
              <a:t>d</a:t>
            </a:r>
            <a:r>
              <a:rPr lang="en-SG" sz="1800" b="0" i="0" dirty="0">
                <a:solidFill>
                  <a:srgbClr val="000000"/>
                </a:solidFill>
                <a:effectLst/>
                <a:latin typeface="CMR12"/>
              </a:rPr>
              <a:t>.</a:t>
            </a:r>
            <a:r>
              <a:rPr lang="en-SG" dirty="0"/>
              <a:t> </a:t>
            </a:r>
            <a:br>
              <a:rPr lang="en-SG" dirty="0"/>
            </a:br>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17</a:t>
            </a:fld>
            <a:endParaRPr lang="en-SG"/>
          </a:p>
        </p:txBody>
      </p:sp>
    </p:spTree>
    <p:extLst>
      <p:ext uri="{BB962C8B-B14F-4D97-AF65-F5344CB8AC3E}">
        <p14:creationId xmlns:p14="http://schemas.microsoft.com/office/powerpoint/2010/main" val="1439685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err="1">
                <a:solidFill>
                  <a:srgbClr val="000000"/>
                </a:solidFill>
                <a:effectLst/>
                <a:latin typeface="CMR12"/>
              </a:rPr>
              <a:t>Isomap</a:t>
            </a:r>
            <a:r>
              <a:rPr lang="en-US" sz="1800" b="0" i="0" dirty="0">
                <a:solidFill>
                  <a:srgbClr val="000000"/>
                </a:solidFill>
                <a:effectLst/>
                <a:latin typeface="CMR12"/>
              </a:rPr>
              <a:t> is a non-linear unsupervised learning method that computes a </a:t>
            </a:r>
            <a:r>
              <a:rPr lang="en-SG" sz="2800" b="0" i="0" dirty="0">
                <a:solidFill>
                  <a:srgbClr val="202124"/>
                </a:solidFill>
                <a:effectLst/>
                <a:latin typeface="arial" panose="020B0604020202020204" pitchFamily="34" charset="0"/>
              </a:rPr>
              <a:t>lower-dimensional embedding </a:t>
            </a:r>
          </a:p>
          <a:p>
            <a:r>
              <a:rPr lang="en-SG" sz="2800" b="0" i="0" dirty="0">
                <a:solidFill>
                  <a:srgbClr val="202124"/>
                </a:solidFill>
                <a:effectLst/>
                <a:latin typeface="arial" panose="020B0604020202020204" pitchFamily="34" charset="0"/>
              </a:rPr>
              <a:t>of a set of high-dimensional data points.</a:t>
            </a:r>
          </a:p>
          <a:p>
            <a:r>
              <a:rPr lang="en-SG" sz="2800" b="0" i="0" dirty="0">
                <a:solidFill>
                  <a:srgbClr val="202124"/>
                </a:solidFill>
                <a:effectLst/>
                <a:latin typeface="arial" panose="020B0604020202020204" pitchFamily="34" charset="0"/>
              </a:rPr>
              <a:t>this is usually used for visualising the high dimensional data.</a:t>
            </a:r>
          </a:p>
          <a:p>
            <a:endParaRPr lang="en-SG" sz="2800" b="0" i="0" dirty="0">
              <a:solidFill>
                <a:srgbClr val="202124"/>
              </a:solidFill>
              <a:effectLst/>
              <a:latin typeface="arial" panose="020B0604020202020204" pitchFamily="34" charset="0"/>
            </a:endParaRPr>
          </a:p>
          <a:p>
            <a:r>
              <a:rPr lang="en-SG" sz="2800" b="0" i="0" dirty="0">
                <a:solidFill>
                  <a:srgbClr val="202124"/>
                </a:solidFill>
                <a:effectLst/>
                <a:latin typeface="arial" panose="020B0604020202020204" pitchFamily="34" charset="0"/>
              </a:rPr>
              <a:t>The idea behind this method is to extend another linear method, Multi Dimensional Scaling, to manifolds </a:t>
            </a:r>
          </a:p>
          <a:p>
            <a:r>
              <a:rPr lang="en-SG" sz="2800" b="0" i="0" dirty="0">
                <a:solidFill>
                  <a:srgbClr val="202124"/>
                </a:solidFill>
                <a:effectLst/>
                <a:latin typeface="arial" panose="020B0604020202020204" pitchFamily="34" charset="0"/>
              </a:rPr>
              <a:t>By optimising embeddings to preserve geodesic distances between data points.</a:t>
            </a:r>
          </a:p>
          <a:p>
            <a:endParaRPr lang="en-US" sz="1800" b="0" i="0" dirty="0">
              <a:solidFill>
                <a:srgbClr val="000000"/>
              </a:solidFill>
              <a:effectLst/>
              <a:latin typeface="CMR12"/>
            </a:endParaRPr>
          </a:p>
          <a:p>
            <a:r>
              <a:rPr lang="en-US" sz="1800" b="0" i="0" dirty="0" err="1">
                <a:solidFill>
                  <a:srgbClr val="000000"/>
                </a:solidFill>
                <a:effectLst/>
                <a:latin typeface="CMR12"/>
              </a:rPr>
              <a:t>Isomap</a:t>
            </a:r>
            <a:r>
              <a:rPr lang="en-US" sz="1800" b="0" i="0" dirty="0">
                <a:solidFill>
                  <a:srgbClr val="000000"/>
                </a:solidFill>
                <a:effectLst/>
                <a:latin typeface="CMR12"/>
              </a:rPr>
              <a:t> achieves this by relying </a:t>
            </a:r>
          </a:p>
          <a:p>
            <a:r>
              <a:rPr lang="en-US" sz="1800" b="0" i="0" dirty="0">
                <a:solidFill>
                  <a:srgbClr val="000000"/>
                </a:solidFill>
                <a:effectLst/>
                <a:latin typeface="CMR12"/>
              </a:rPr>
              <a:t>on the fact that for neighboring points, input-space distance provides </a:t>
            </a:r>
          </a:p>
          <a:p>
            <a:r>
              <a:rPr lang="en-US" sz="1800" b="0" i="0" dirty="0">
                <a:solidFill>
                  <a:srgbClr val="000000"/>
                </a:solidFill>
                <a:effectLst/>
                <a:latin typeface="CMR12"/>
              </a:rPr>
              <a:t>a good approximation to geodesic distance. For faraway points, </a:t>
            </a:r>
          </a:p>
          <a:p>
            <a:r>
              <a:rPr lang="en-US" sz="1800" b="0" i="0" dirty="0" err="1">
                <a:solidFill>
                  <a:srgbClr val="000000"/>
                </a:solidFill>
                <a:effectLst/>
                <a:latin typeface="CMR12"/>
              </a:rPr>
              <a:t>Isomap</a:t>
            </a:r>
            <a:r>
              <a:rPr lang="en-US" sz="1800" b="0" i="0" dirty="0">
                <a:solidFill>
                  <a:srgbClr val="000000"/>
                </a:solidFill>
                <a:effectLst/>
                <a:latin typeface="CMR12"/>
              </a:rPr>
              <a:t> approximates geodesic distance by adding up a sequence of </a:t>
            </a:r>
          </a:p>
          <a:p>
            <a:r>
              <a:rPr lang="en-US" sz="1800" b="0" i="0" dirty="0">
                <a:solidFill>
                  <a:srgbClr val="000000"/>
                </a:solidFill>
                <a:effectLst/>
                <a:latin typeface="CMR12"/>
              </a:rPr>
              <a:t>“short hops" between K neighboring points, computed efficiently</a:t>
            </a:r>
            <a:br>
              <a:rPr lang="en-US" sz="1800" b="0" i="0" dirty="0">
                <a:solidFill>
                  <a:srgbClr val="000000"/>
                </a:solidFill>
                <a:effectLst/>
                <a:latin typeface="CMR12"/>
              </a:rPr>
            </a:br>
            <a:r>
              <a:rPr lang="en-US" sz="1800" b="0" i="0" dirty="0">
                <a:solidFill>
                  <a:srgbClr val="000000"/>
                </a:solidFill>
                <a:effectLst/>
                <a:latin typeface="CMR12"/>
              </a:rPr>
              <a:t>by finding shortest paths in a graph with edges connecting neighboring data points.</a:t>
            </a:r>
            <a:r>
              <a:rPr lang="en-US" dirty="0"/>
              <a:t> </a:t>
            </a:r>
          </a:p>
          <a:p>
            <a:endParaRPr lang="en-US" dirty="0"/>
          </a:p>
          <a:p>
            <a:r>
              <a:rPr lang="en-US" dirty="0"/>
              <a:t>Using these K </a:t>
            </a:r>
            <a:r>
              <a:rPr lang="en-US" dirty="0" err="1"/>
              <a:t>neighbouring</a:t>
            </a:r>
            <a:r>
              <a:rPr lang="en-US" dirty="0"/>
              <a:t> points is key as shown in the diagrams: in A</a:t>
            </a:r>
          </a:p>
          <a:p>
            <a:r>
              <a:rPr lang="en-US" dirty="0"/>
              <a:t>Without using some K nearest </a:t>
            </a:r>
            <a:r>
              <a:rPr lang="en-US" dirty="0" err="1"/>
              <a:t>neighbours</a:t>
            </a:r>
            <a:r>
              <a:rPr lang="en-US" dirty="0"/>
              <a:t>, we might “shortcut” the manifold:</a:t>
            </a:r>
          </a:p>
          <a:p>
            <a:r>
              <a:rPr lang="en-US" dirty="0"/>
              <a:t>And this means that</a:t>
            </a:r>
          </a:p>
          <a:p>
            <a:r>
              <a:rPr lang="en-US" dirty="0"/>
              <a:t>The distance between the 2 points circled would then be approximated by the dotted line,</a:t>
            </a:r>
          </a:p>
          <a:p>
            <a:r>
              <a:rPr lang="en-US" dirty="0"/>
              <a:t>Which does not correctly represent the geodesic distance, since the geodesic distance should be the length of </a:t>
            </a:r>
          </a:p>
          <a:p>
            <a:r>
              <a:rPr lang="en-US" dirty="0"/>
              <a:t>Some curve on the manifold, and the dotted line is clearly not: there should not be a path there.</a:t>
            </a:r>
          </a:p>
          <a:p>
            <a:endParaRPr lang="en-US" dirty="0"/>
          </a:p>
          <a:p>
            <a:r>
              <a:rPr lang="en-US" dirty="0"/>
              <a:t>In B a point in the graph we construct is only connected to its K nearest neighbors, </a:t>
            </a:r>
          </a:p>
          <a:p>
            <a:r>
              <a:rPr lang="en-US" dirty="0"/>
              <a:t>And so through a sequence of “hops” on the graph we reach the point on the other side of the manifold:</a:t>
            </a:r>
          </a:p>
          <a:p>
            <a:r>
              <a:rPr lang="en-US" dirty="0"/>
              <a:t>Using the path in red, which is on the manifold.</a:t>
            </a:r>
          </a:p>
          <a:p>
            <a:r>
              <a:rPr lang="en-US" dirty="0"/>
              <a:t>This correctly approximates the geodesic distance between the 2 points.</a:t>
            </a:r>
          </a:p>
          <a:p>
            <a:endParaRPr lang="en-US" dirty="0"/>
          </a:p>
          <a:p>
            <a:r>
              <a:rPr lang="en-US" dirty="0"/>
              <a:t>Then the </a:t>
            </a:r>
            <a:r>
              <a:rPr lang="en-US" dirty="0" err="1"/>
              <a:t>isomap</a:t>
            </a:r>
            <a:r>
              <a:rPr lang="en-US" dirty="0"/>
              <a:t> embedding is computed by first constructing a graph, with nodes </a:t>
            </a:r>
          </a:p>
          <a:p>
            <a:r>
              <a:rPr lang="en-US" dirty="0"/>
              <a:t>As data points. Nodes are connected if they are each other’s K nearest </a:t>
            </a:r>
            <a:r>
              <a:rPr lang="en-US" dirty="0" err="1"/>
              <a:t>neighbours</a:t>
            </a:r>
            <a:r>
              <a:rPr lang="en-US" dirty="0"/>
              <a:t>, </a:t>
            </a:r>
          </a:p>
          <a:p>
            <a:r>
              <a:rPr lang="en-US" dirty="0"/>
              <a:t>With a weight corresponding to the Euclidean distance between points.</a:t>
            </a:r>
          </a:p>
          <a:p>
            <a:endParaRPr lang="en-US" dirty="0"/>
          </a:p>
          <a:p>
            <a:r>
              <a:rPr lang="en-US" dirty="0"/>
              <a:t>Then we compute all pairs shortest paths on this graph, and obtain the matrix of shortest </a:t>
            </a:r>
          </a:p>
          <a:p>
            <a:r>
              <a:rPr lang="en-US" dirty="0"/>
              <a:t>Distances between points, which approximates geodesic distance.</a:t>
            </a:r>
          </a:p>
          <a:p>
            <a:r>
              <a:rPr lang="en-US" dirty="0"/>
              <a:t>Then we apply multi dimensional scaling on this matrix to </a:t>
            </a:r>
          </a:p>
          <a:p>
            <a:r>
              <a:rPr lang="en-US" dirty="0"/>
              <a:t>Obtain our lower dimensional embeddings.</a:t>
            </a:r>
          </a:p>
          <a:p>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18</a:t>
            </a:fld>
            <a:endParaRPr lang="en-SG"/>
          </a:p>
        </p:txBody>
      </p:sp>
    </p:spTree>
    <p:extLst>
      <p:ext uri="{BB962C8B-B14F-4D97-AF65-F5344CB8AC3E}">
        <p14:creationId xmlns:p14="http://schemas.microsoft.com/office/powerpoint/2010/main" val="4098865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picture illustrates the results </a:t>
            </a:r>
            <a:r>
              <a:rPr lang="en-SG" dirty="0" err="1"/>
              <a:t>isomap</a:t>
            </a:r>
            <a:r>
              <a:rPr lang="en-SG" dirty="0"/>
              <a:t> obtains: it is able to </a:t>
            </a:r>
          </a:p>
          <a:p>
            <a:r>
              <a:rPr lang="en-SG" dirty="0"/>
              <a:t>Find a 2 dimensional representation of these stone faces at different angles</a:t>
            </a:r>
          </a:p>
          <a:p>
            <a:r>
              <a:rPr lang="en-SG" dirty="0"/>
              <a:t>That makes intuitive sense: pictures where the face is turned to our left is </a:t>
            </a:r>
          </a:p>
          <a:p>
            <a:r>
              <a:rPr lang="en-SG" dirty="0"/>
              <a:t>On the far left in this embedding, and pictures where the face is turned to the right </a:t>
            </a:r>
          </a:p>
          <a:p>
            <a:r>
              <a:rPr lang="en-SG" dirty="0"/>
              <a:t>Is on the far right.</a:t>
            </a:r>
          </a:p>
        </p:txBody>
      </p:sp>
      <p:sp>
        <p:nvSpPr>
          <p:cNvPr id="4" name="Slide Number Placeholder 3"/>
          <p:cNvSpPr>
            <a:spLocks noGrp="1"/>
          </p:cNvSpPr>
          <p:nvPr>
            <p:ph type="sldNum" sz="quarter" idx="5"/>
          </p:nvPr>
        </p:nvSpPr>
        <p:spPr/>
        <p:txBody>
          <a:bodyPr/>
          <a:lstStyle/>
          <a:p>
            <a:fld id="{F0BCE5D1-4E6A-4252-9457-3D6A32BFB9F2}" type="slidenum">
              <a:rPr lang="en-SG" smtClean="0"/>
              <a:t>19</a:t>
            </a:fld>
            <a:endParaRPr lang="en-SG"/>
          </a:p>
        </p:txBody>
      </p:sp>
    </p:spTree>
    <p:extLst>
      <p:ext uri="{BB962C8B-B14F-4D97-AF65-F5344CB8AC3E}">
        <p14:creationId xmlns:p14="http://schemas.microsoft.com/office/powerpoint/2010/main" val="3289094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Before we go into the presentation, let me first take us through the flow of this presentation.</a:t>
            </a:r>
          </a:p>
          <a:p>
            <a:r>
              <a:rPr lang="en-SG" dirty="0"/>
              <a:t>First I will talk about the motivation behind this thesis, then the goal of research here.</a:t>
            </a:r>
          </a:p>
          <a:p>
            <a:r>
              <a:rPr lang="en-SG" dirty="0"/>
              <a:t>Next, I will cover some definitions of terms and concepts we will use in this presentation</a:t>
            </a:r>
          </a:p>
          <a:p>
            <a:r>
              <a:rPr lang="en-SG" dirty="0"/>
              <a:t>Then, I will be going through the literature review, where I introduce and explain some</a:t>
            </a:r>
          </a:p>
          <a:p>
            <a:r>
              <a:rPr lang="en-SG" dirty="0"/>
              <a:t>Popular unsupervised learning methods.</a:t>
            </a:r>
          </a:p>
          <a:p>
            <a:r>
              <a:rPr lang="en-SG" dirty="0"/>
              <a:t>After that, we will go into the central part of this </a:t>
            </a:r>
            <a:r>
              <a:rPr lang="en-SG" dirty="0" err="1"/>
              <a:t>presntation</a:t>
            </a:r>
            <a:r>
              <a:rPr lang="en-SG" dirty="0"/>
              <a:t>, explaining our greedy principal flow</a:t>
            </a:r>
          </a:p>
          <a:p>
            <a:r>
              <a:rPr lang="en-SG" dirty="0"/>
              <a:t>Algorithm</a:t>
            </a:r>
          </a:p>
          <a:p>
            <a:r>
              <a:rPr lang="en-SG" dirty="0"/>
              <a:t>Then I will spend some time to elaborate on the results obtained when the algorithm is run on real world data, </a:t>
            </a:r>
          </a:p>
          <a:p>
            <a:r>
              <a:rPr lang="en-SG" dirty="0"/>
              <a:t>Before finishing with future directions of research.</a:t>
            </a:r>
          </a:p>
        </p:txBody>
      </p:sp>
      <p:sp>
        <p:nvSpPr>
          <p:cNvPr id="4" name="Slide Number Placeholder 3"/>
          <p:cNvSpPr>
            <a:spLocks noGrp="1"/>
          </p:cNvSpPr>
          <p:nvPr>
            <p:ph type="sldNum" sz="quarter" idx="5"/>
          </p:nvPr>
        </p:nvSpPr>
        <p:spPr/>
        <p:txBody>
          <a:bodyPr/>
          <a:lstStyle/>
          <a:p>
            <a:fld id="{F0BCE5D1-4E6A-4252-9457-3D6A32BFB9F2}" type="slidenum">
              <a:rPr lang="en-SG" smtClean="0"/>
              <a:t>2</a:t>
            </a:fld>
            <a:endParaRPr lang="en-SG"/>
          </a:p>
        </p:txBody>
      </p:sp>
    </p:spTree>
    <p:extLst>
      <p:ext uri="{BB962C8B-B14F-4D97-AF65-F5344CB8AC3E}">
        <p14:creationId xmlns:p14="http://schemas.microsoft.com/office/powerpoint/2010/main" val="67931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we talk about LLE.</a:t>
            </a:r>
          </a:p>
          <a:p>
            <a:r>
              <a:rPr lang="en-SG" dirty="0"/>
              <a:t>LLE, like </a:t>
            </a:r>
            <a:r>
              <a:rPr lang="en-SG" dirty="0" err="1"/>
              <a:t>isomap</a:t>
            </a:r>
            <a:r>
              <a:rPr lang="en-SG" dirty="0"/>
              <a:t> is a </a:t>
            </a:r>
            <a:r>
              <a:rPr lang="en-US" sz="1000" b="0" i="0" dirty="0">
                <a:solidFill>
                  <a:srgbClr val="000000"/>
                </a:solidFill>
                <a:effectLst/>
                <a:latin typeface="CMR12"/>
              </a:rPr>
              <a:t>non-linear unsupervised learning method that computes a </a:t>
            </a:r>
            <a:r>
              <a:rPr lang="en-SG" sz="1200" b="0" i="0" dirty="0">
                <a:solidFill>
                  <a:srgbClr val="202124"/>
                </a:solidFill>
                <a:effectLst/>
                <a:latin typeface="arial" panose="020B0604020202020204" pitchFamily="34" charset="0"/>
              </a:rPr>
              <a:t>lower-dimensional embedding </a:t>
            </a:r>
          </a:p>
          <a:p>
            <a:r>
              <a:rPr lang="en-SG" sz="1200" b="0" i="0" dirty="0">
                <a:solidFill>
                  <a:srgbClr val="202124"/>
                </a:solidFill>
                <a:effectLst/>
                <a:latin typeface="arial" panose="020B0604020202020204" pitchFamily="34" charset="0"/>
              </a:rPr>
              <a:t>from a set of high-dimensional data points and is also usually used for visualising high dimensional data.</a:t>
            </a:r>
          </a:p>
          <a:p>
            <a:endParaRPr lang="en-SG" sz="1200" b="0" i="0" dirty="0">
              <a:solidFill>
                <a:srgbClr val="202124"/>
              </a:solidFill>
              <a:effectLst/>
              <a:latin typeface="arial" panose="020B0604020202020204" pitchFamily="34" charset="0"/>
            </a:endParaRPr>
          </a:p>
          <a:p>
            <a:r>
              <a:rPr lang="en-SG" sz="1200" b="0" i="0" dirty="0">
                <a:solidFill>
                  <a:srgbClr val="202124"/>
                </a:solidFill>
                <a:effectLst/>
                <a:latin typeface="arial" panose="020B0604020202020204" pitchFamily="34" charset="0"/>
              </a:rPr>
              <a:t>However, they rely on different ideas.</a:t>
            </a:r>
          </a:p>
          <a:p>
            <a:endParaRPr lang="en-SG" dirty="0"/>
          </a:p>
          <a:p>
            <a:r>
              <a:rPr lang="en-SG" sz="1800" b="0" i="0" dirty="0">
                <a:solidFill>
                  <a:srgbClr val="000000"/>
                </a:solidFill>
                <a:effectLst/>
                <a:latin typeface="CMR12"/>
              </a:rPr>
              <a:t>Locally, LLE assumes the embedding is linear, and for each data point, LLE uses a linear combination</a:t>
            </a:r>
            <a:br>
              <a:rPr lang="en-SG" sz="1800" b="0" i="0" dirty="0">
                <a:solidFill>
                  <a:srgbClr val="000000"/>
                </a:solidFill>
                <a:effectLst/>
                <a:latin typeface="CMR12"/>
              </a:rPr>
            </a:br>
            <a:r>
              <a:rPr lang="en-SG" sz="1800" b="0" i="0" dirty="0">
                <a:solidFill>
                  <a:srgbClr val="000000"/>
                </a:solidFill>
                <a:effectLst/>
                <a:latin typeface="CMR12"/>
              </a:rPr>
              <a:t>of its </a:t>
            </a:r>
            <a:r>
              <a:rPr lang="en-SG" sz="1800" b="0" i="1" dirty="0">
                <a:solidFill>
                  <a:srgbClr val="000000"/>
                </a:solidFill>
                <a:effectLst/>
                <a:latin typeface="CMMI12"/>
              </a:rPr>
              <a:t>K </a:t>
            </a:r>
            <a:r>
              <a:rPr lang="en-SG" sz="1800" b="0" i="0" dirty="0">
                <a:solidFill>
                  <a:srgbClr val="000000"/>
                </a:solidFill>
                <a:effectLst/>
                <a:latin typeface="CMR12"/>
              </a:rPr>
              <a:t>nearest neighbours to reconstruct a lower-dimensional point, Y.</a:t>
            </a:r>
          </a:p>
          <a:p>
            <a:endParaRPr lang="en-SG" sz="1800" b="0" i="0" dirty="0">
              <a:solidFill>
                <a:srgbClr val="000000"/>
              </a:solidFill>
              <a:effectLst/>
              <a:latin typeface="CMR12"/>
            </a:endParaRPr>
          </a:p>
          <a:p>
            <a:r>
              <a:rPr lang="en-SG" sz="1800" dirty="0"/>
              <a:t>The diagram on the slide succinctly shows us the process of LLE.</a:t>
            </a:r>
            <a:endParaRPr lang="en-SG" sz="1800" b="0" i="0" dirty="0">
              <a:solidFill>
                <a:srgbClr val="000000"/>
              </a:solidFill>
              <a:effectLst/>
              <a:latin typeface="CMR12"/>
            </a:endParaRPr>
          </a:p>
          <a:p>
            <a:endParaRPr lang="en-SG" sz="1800" b="1" i="0" dirty="0">
              <a:solidFill>
                <a:srgbClr val="000000"/>
              </a:solidFill>
              <a:effectLst/>
              <a:latin typeface="Times-Bold"/>
            </a:endParaRPr>
          </a:p>
          <a:p>
            <a:r>
              <a:rPr lang="en-SG" sz="2800" b="0" i="0" dirty="0">
                <a:solidFill>
                  <a:srgbClr val="202122"/>
                </a:solidFill>
                <a:effectLst/>
                <a:latin typeface="Arial" panose="020B0604020202020204" pitchFamily="34" charset="0"/>
              </a:rPr>
              <a:t>LLE like </a:t>
            </a:r>
            <a:r>
              <a:rPr lang="en-SG" sz="2800" b="0" i="0" dirty="0" err="1">
                <a:solidFill>
                  <a:srgbClr val="202122"/>
                </a:solidFill>
                <a:effectLst/>
                <a:latin typeface="Arial" panose="020B0604020202020204" pitchFamily="34" charset="0"/>
              </a:rPr>
              <a:t>isomap</a:t>
            </a:r>
            <a:r>
              <a:rPr lang="en-SG" sz="2800" b="0" i="0" dirty="0">
                <a:solidFill>
                  <a:srgbClr val="202122"/>
                </a:solidFill>
                <a:effectLst/>
                <a:latin typeface="Arial" panose="020B0604020202020204" pitchFamily="34" charset="0"/>
              </a:rPr>
              <a:t> begins by finding a set of the nearest </a:t>
            </a:r>
            <a:r>
              <a:rPr lang="en-SG" sz="2800" b="0" i="0" dirty="0" err="1">
                <a:solidFill>
                  <a:srgbClr val="202122"/>
                </a:solidFill>
                <a:effectLst/>
                <a:latin typeface="Arial" panose="020B0604020202020204" pitchFamily="34" charset="0"/>
              </a:rPr>
              <a:t>neighbors</a:t>
            </a:r>
            <a:r>
              <a:rPr lang="en-SG" sz="2800" b="0" i="0" dirty="0">
                <a:solidFill>
                  <a:srgbClr val="202122"/>
                </a:solidFill>
                <a:effectLst/>
                <a:latin typeface="Arial" panose="020B0604020202020204" pitchFamily="34" charset="0"/>
              </a:rPr>
              <a:t> of each point, </a:t>
            </a:r>
          </a:p>
          <a:p>
            <a:r>
              <a:rPr lang="en-SG" sz="2800" b="0" i="0" dirty="0">
                <a:solidFill>
                  <a:srgbClr val="202122"/>
                </a:solidFill>
                <a:effectLst/>
                <a:latin typeface="Arial" panose="020B0604020202020204" pitchFamily="34" charset="0"/>
              </a:rPr>
              <a:t>illustrated by the points in red.</a:t>
            </a:r>
          </a:p>
          <a:p>
            <a:r>
              <a:rPr lang="en-SG" sz="2800" b="0" i="0" dirty="0">
                <a:solidFill>
                  <a:srgbClr val="202122"/>
                </a:solidFill>
                <a:effectLst/>
                <a:latin typeface="Arial" panose="020B0604020202020204" pitchFamily="34" charset="0"/>
              </a:rPr>
              <a:t>It then computes a set of weights, </a:t>
            </a:r>
            <a:r>
              <a:rPr lang="en-SG" sz="2800" b="0" i="0" dirty="0" err="1">
                <a:solidFill>
                  <a:srgbClr val="202122"/>
                </a:solidFill>
                <a:effectLst/>
                <a:latin typeface="Arial" panose="020B0604020202020204" pitchFamily="34" charset="0"/>
              </a:rPr>
              <a:t>Wij</a:t>
            </a:r>
            <a:r>
              <a:rPr lang="en-SG" sz="2800" b="0" i="0" dirty="0">
                <a:solidFill>
                  <a:srgbClr val="202122"/>
                </a:solidFill>
                <a:effectLst/>
                <a:latin typeface="Arial" panose="020B0604020202020204" pitchFamily="34" charset="0"/>
              </a:rPr>
              <a:t>, for each point that best describes </a:t>
            </a:r>
          </a:p>
          <a:p>
            <a:r>
              <a:rPr lang="en-SG" sz="2800" b="0" i="0" dirty="0">
                <a:solidFill>
                  <a:srgbClr val="202122"/>
                </a:solidFill>
                <a:effectLst/>
                <a:latin typeface="Arial" panose="020B0604020202020204" pitchFamily="34" charset="0"/>
              </a:rPr>
              <a:t>the point as a linear combination of its </a:t>
            </a:r>
            <a:r>
              <a:rPr lang="en-SG" sz="2800" b="0" i="0" dirty="0" err="1">
                <a:solidFill>
                  <a:srgbClr val="202122"/>
                </a:solidFill>
                <a:effectLst/>
                <a:latin typeface="Arial" panose="020B0604020202020204" pitchFamily="34" charset="0"/>
              </a:rPr>
              <a:t>neighbors</a:t>
            </a:r>
            <a:r>
              <a:rPr lang="en-SG" sz="2800" b="0" i="0" dirty="0">
                <a:solidFill>
                  <a:srgbClr val="202122"/>
                </a:solidFill>
                <a:effectLst/>
                <a:latin typeface="Arial" panose="020B0604020202020204" pitchFamily="34" charset="0"/>
              </a:rPr>
              <a:t>. </a:t>
            </a:r>
          </a:p>
          <a:p>
            <a:endParaRPr lang="en-SG" sz="2800" b="0" i="0" dirty="0">
              <a:solidFill>
                <a:srgbClr val="202122"/>
              </a:solidFill>
              <a:effectLst/>
              <a:latin typeface="Arial" panose="020B0604020202020204" pitchFamily="34" charset="0"/>
            </a:endParaRPr>
          </a:p>
          <a:p>
            <a:r>
              <a:rPr lang="en-SG" sz="2800" b="0" i="0" dirty="0">
                <a:solidFill>
                  <a:srgbClr val="202122"/>
                </a:solidFill>
                <a:effectLst/>
                <a:latin typeface="Arial" panose="020B0604020202020204" pitchFamily="34" charset="0"/>
              </a:rPr>
              <a:t>Finally, it uses an optimization technique </a:t>
            </a:r>
          </a:p>
          <a:p>
            <a:r>
              <a:rPr lang="en-SG" sz="2800" b="0" i="0" dirty="0">
                <a:solidFill>
                  <a:srgbClr val="202122"/>
                </a:solidFill>
                <a:effectLst/>
                <a:latin typeface="Arial" panose="020B0604020202020204" pitchFamily="34" charset="0"/>
              </a:rPr>
              <a:t>to find the lower-dimensional embedding of points using </a:t>
            </a:r>
            <a:r>
              <a:rPr lang="en-SG" sz="2800" b="0" i="0" dirty="0" err="1">
                <a:solidFill>
                  <a:srgbClr val="202122"/>
                </a:solidFill>
                <a:effectLst/>
                <a:latin typeface="Arial" panose="020B0604020202020204" pitchFamily="34" charset="0"/>
              </a:rPr>
              <a:t>Wij</a:t>
            </a:r>
            <a:r>
              <a:rPr lang="en-SG" sz="2800" b="0" i="0" dirty="0">
                <a:solidFill>
                  <a:srgbClr val="202122"/>
                </a:solidFill>
                <a:effectLst/>
                <a:latin typeface="Arial" panose="020B0604020202020204" pitchFamily="34" charset="0"/>
              </a:rPr>
              <a:t>, </a:t>
            </a:r>
          </a:p>
          <a:p>
            <a:r>
              <a:rPr lang="en-SG" sz="2800" b="0" i="0" dirty="0">
                <a:solidFill>
                  <a:srgbClr val="202122"/>
                </a:solidFill>
                <a:effectLst/>
                <a:latin typeface="Arial" panose="020B0604020202020204" pitchFamily="34" charset="0"/>
              </a:rPr>
              <a:t>such that each point is still described with the same linear combination of its </a:t>
            </a:r>
            <a:r>
              <a:rPr lang="en-SG" sz="2800" b="0" i="0" dirty="0" err="1">
                <a:solidFill>
                  <a:srgbClr val="202122"/>
                </a:solidFill>
                <a:effectLst/>
                <a:latin typeface="Arial" panose="020B0604020202020204" pitchFamily="34" charset="0"/>
              </a:rPr>
              <a:t>neighbors</a:t>
            </a:r>
            <a:r>
              <a:rPr lang="en-SG" sz="2800" b="0" i="0" dirty="0">
                <a:solidFill>
                  <a:srgbClr val="202122"/>
                </a:solidFill>
                <a:effectLst/>
                <a:latin typeface="Arial" panose="020B0604020202020204" pitchFamily="34" charset="0"/>
              </a:rPr>
              <a:t>.</a:t>
            </a:r>
            <a:endParaRPr lang="en-SG" sz="1800" b="1" i="0" dirty="0">
              <a:solidFill>
                <a:srgbClr val="000000"/>
              </a:solidFill>
              <a:effectLst/>
              <a:latin typeface="Times-Bold"/>
            </a:endParaRPr>
          </a:p>
        </p:txBody>
      </p:sp>
      <p:sp>
        <p:nvSpPr>
          <p:cNvPr id="4" name="Slide Number Placeholder 3"/>
          <p:cNvSpPr>
            <a:spLocks noGrp="1"/>
          </p:cNvSpPr>
          <p:nvPr>
            <p:ph type="sldNum" sz="quarter" idx="5"/>
          </p:nvPr>
        </p:nvSpPr>
        <p:spPr/>
        <p:txBody>
          <a:bodyPr/>
          <a:lstStyle/>
          <a:p>
            <a:fld id="{F0BCE5D1-4E6A-4252-9457-3D6A32BFB9F2}" type="slidenum">
              <a:rPr lang="en-SG" smtClean="0"/>
              <a:t>20</a:t>
            </a:fld>
            <a:endParaRPr lang="en-SG"/>
          </a:p>
        </p:txBody>
      </p:sp>
    </p:spTree>
    <p:extLst>
      <p:ext uri="{BB962C8B-B14F-4D97-AF65-F5344CB8AC3E}">
        <p14:creationId xmlns:p14="http://schemas.microsoft.com/office/powerpoint/2010/main" val="3976343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we show some results of LLE.</a:t>
            </a:r>
          </a:p>
          <a:p>
            <a:r>
              <a:rPr lang="en-SG" dirty="0"/>
              <a:t>We can see that the picture with the face in the centre is mapped to </a:t>
            </a:r>
          </a:p>
          <a:p>
            <a:r>
              <a:rPr lang="en-SG" dirty="0"/>
              <a:t>A point in the </a:t>
            </a:r>
            <a:r>
              <a:rPr lang="en-SG" dirty="0" err="1"/>
              <a:t>center</a:t>
            </a:r>
            <a:r>
              <a:rPr lang="en-SG" dirty="0"/>
              <a:t> of the embedded space, </a:t>
            </a:r>
          </a:p>
          <a:p>
            <a:r>
              <a:rPr lang="en-SG" dirty="0"/>
              <a:t>And the pictures with the face in the corner are mapped to the corners of the space.</a:t>
            </a:r>
          </a:p>
          <a:p>
            <a:r>
              <a:rPr lang="en-SG" dirty="0"/>
              <a:t>Most notably, pictures with the face at opposite corners are mapped to points at </a:t>
            </a:r>
          </a:p>
          <a:p>
            <a:r>
              <a:rPr lang="en-SG" dirty="0"/>
              <a:t>Opposite corners in the space.</a:t>
            </a:r>
          </a:p>
        </p:txBody>
      </p:sp>
      <p:sp>
        <p:nvSpPr>
          <p:cNvPr id="4" name="Slide Number Placeholder 3"/>
          <p:cNvSpPr>
            <a:spLocks noGrp="1"/>
          </p:cNvSpPr>
          <p:nvPr>
            <p:ph type="sldNum" sz="quarter" idx="5"/>
          </p:nvPr>
        </p:nvSpPr>
        <p:spPr/>
        <p:txBody>
          <a:bodyPr/>
          <a:lstStyle/>
          <a:p>
            <a:fld id="{F0BCE5D1-4E6A-4252-9457-3D6A32BFB9F2}" type="slidenum">
              <a:rPr lang="en-SG" smtClean="0"/>
              <a:t>21</a:t>
            </a:fld>
            <a:endParaRPr lang="en-SG"/>
          </a:p>
        </p:txBody>
      </p:sp>
    </p:spTree>
    <p:extLst>
      <p:ext uri="{BB962C8B-B14F-4D97-AF65-F5344CB8AC3E}">
        <p14:creationId xmlns:p14="http://schemas.microsoft.com/office/powerpoint/2010/main" val="1733778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Finally, let us talk about principal geodesic analysis.</a:t>
            </a:r>
          </a:p>
          <a:p>
            <a:r>
              <a:rPr lang="en-SG" sz="1800" b="0" i="0" dirty="0">
                <a:solidFill>
                  <a:srgbClr val="000000"/>
                </a:solidFill>
                <a:effectLst/>
                <a:latin typeface="CMR12"/>
              </a:rPr>
              <a:t>PGA aims to construct some principal geodesics that are analogous to principal</a:t>
            </a:r>
            <a:br>
              <a:rPr lang="en-SG" sz="1800" b="0" i="0" dirty="0">
                <a:solidFill>
                  <a:srgbClr val="000000"/>
                </a:solidFill>
                <a:effectLst/>
                <a:latin typeface="CMR12"/>
              </a:rPr>
            </a:br>
            <a:r>
              <a:rPr lang="en-SG" sz="1800" b="0" i="0" dirty="0">
                <a:solidFill>
                  <a:srgbClr val="000000"/>
                </a:solidFill>
                <a:effectLst/>
                <a:latin typeface="CMR12"/>
              </a:rPr>
              <a:t>directions in PCA: the directions along which data is projected.</a:t>
            </a:r>
            <a:br>
              <a:rPr lang="en-SG" dirty="0"/>
            </a:br>
            <a:endParaRPr lang="en-SG" sz="1200" b="0" i="0" dirty="0">
              <a:solidFill>
                <a:schemeClr val="tx1"/>
              </a:solidFill>
              <a:effectLst/>
              <a:latin typeface="+mn-lt"/>
            </a:endParaRPr>
          </a:p>
          <a:p>
            <a:r>
              <a:rPr lang="en-SG" sz="1800" b="0" i="0" dirty="0">
                <a:solidFill>
                  <a:srgbClr val="000000"/>
                </a:solidFill>
                <a:effectLst/>
                <a:latin typeface="CMR12"/>
              </a:rPr>
              <a:t>Instead of finding the principal geodesic however, </a:t>
            </a:r>
          </a:p>
          <a:p>
            <a:r>
              <a:rPr lang="en-SG" sz="1800" b="0" i="0" dirty="0">
                <a:solidFill>
                  <a:srgbClr val="000000"/>
                </a:solidFill>
                <a:effectLst/>
                <a:latin typeface="CMR12"/>
              </a:rPr>
              <a:t>The authors of this method prove that we can approximate the </a:t>
            </a:r>
            <a:r>
              <a:rPr lang="en-SG" sz="1800" b="0" i="1" dirty="0">
                <a:solidFill>
                  <a:srgbClr val="000000"/>
                </a:solidFill>
                <a:effectLst/>
                <a:latin typeface="CMMI12"/>
              </a:rPr>
              <a:t>d </a:t>
            </a:r>
            <a:r>
              <a:rPr lang="en-SG" sz="1800" b="0" i="0" dirty="0">
                <a:solidFill>
                  <a:srgbClr val="000000"/>
                </a:solidFill>
                <a:effectLst/>
                <a:latin typeface="CMR12"/>
              </a:rPr>
              <a:t>geodesics </a:t>
            </a:r>
          </a:p>
          <a:p>
            <a:r>
              <a:rPr lang="en-SG" sz="1800" b="0" i="0" dirty="0">
                <a:solidFill>
                  <a:srgbClr val="000000"/>
                </a:solidFill>
                <a:effectLst/>
                <a:latin typeface="CMR12"/>
              </a:rPr>
              <a:t>along which maximal variation lies by projecting data from</a:t>
            </a:r>
          </a:p>
          <a:p>
            <a:r>
              <a:rPr lang="en-SG" sz="1800" b="0" i="0" dirty="0">
                <a:solidFill>
                  <a:srgbClr val="000000"/>
                </a:solidFill>
                <a:effectLst/>
                <a:latin typeface="CMR12"/>
              </a:rPr>
              <a:t>Some manifold to the tangent space at the intrinsic mean of the data, represented by the </a:t>
            </a:r>
            <a:r>
              <a:rPr lang="en-SG" sz="1800" b="0" i="0" dirty="0" err="1">
                <a:solidFill>
                  <a:srgbClr val="000000"/>
                </a:solidFill>
                <a:effectLst/>
                <a:latin typeface="CMR12"/>
              </a:rPr>
              <a:t>miu</a:t>
            </a:r>
            <a:r>
              <a:rPr lang="en-SG" sz="1800" b="0" i="0" dirty="0">
                <a:solidFill>
                  <a:srgbClr val="000000"/>
                </a:solidFill>
                <a:effectLst/>
                <a:latin typeface="CMR12"/>
              </a:rPr>
              <a:t> in the </a:t>
            </a:r>
          </a:p>
          <a:p>
            <a:r>
              <a:rPr lang="en-SG" sz="1800" b="0" i="0" dirty="0">
                <a:solidFill>
                  <a:srgbClr val="000000"/>
                </a:solidFill>
                <a:effectLst/>
                <a:latin typeface="CMR12"/>
              </a:rPr>
              <a:t>Diagram, and then finding the </a:t>
            </a:r>
            <a:r>
              <a:rPr lang="en-SG" sz="1800" b="0" i="1" dirty="0">
                <a:solidFill>
                  <a:srgbClr val="000000"/>
                </a:solidFill>
                <a:effectLst/>
                <a:latin typeface="CMMI12"/>
              </a:rPr>
              <a:t>d </a:t>
            </a:r>
            <a:r>
              <a:rPr lang="en-SG" sz="1800" b="0" i="0" dirty="0">
                <a:solidFill>
                  <a:srgbClr val="000000"/>
                </a:solidFill>
                <a:effectLst/>
                <a:latin typeface="CMR12"/>
              </a:rPr>
              <a:t>eigenvectors associated </a:t>
            </a:r>
          </a:p>
          <a:p>
            <a:r>
              <a:rPr lang="en-SG" sz="1800" b="0" i="0" dirty="0">
                <a:solidFill>
                  <a:srgbClr val="000000"/>
                </a:solidFill>
                <a:effectLst/>
                <a:latin typeface="CMR12"/>
              </a:rPr>
              <a:t>with the </a:t>
            </a:r>
            <a:r>
              <a:rPr lang="en-SG" sz="1800" b="0" i="1" dirty="0">
                <a:solidFill>
                  <a:srgbClr val="000000"/>
                </a:solidFill>
                <a:effectLst/>
                <a:latin typeface="CMMI12"/>
              </a:rPr>
              <a:t>d </a:t>
            </a:r>
            <a:r>
              <a:rPr lang="en-SG" sz="1800" b="0" i="0" dirty="0">
                <a:solidFill>
                  <a:srgbClr val="000000"/>
                </a:solidFill>
                <a:effectLst/>
                <a:latin typeface="CMR12"/>
              </a:rPr>
              <a:t>largest eigenvalues of the covariance matrix of the projected data on this hyperplane.</a:t>
            </a:r>
          </a:p>
          <a:p>
            <a:endParaRPr lang="en-SG" sz="1800" b="0" i="0" dirty="0">
              <a:solidFill>
                <a:srgbClr val="000000"/>
              </a:solidFill>
              <a:effectLst/>
              <a:latin typeface="CMR12"/>
            </a:endParaRPr>
          </a:p>
          <a:p>
            <a:r>
              <a:rPr lang="en-SG" sz="1800" b="0" i="0" dirty="0">
                <a:solidFill>
                  <a:srgbClr val="000000"/>
                </a:solidFill>
                <a:effectLst/>
                <a:latin typeface="CMR12"/>
              </a:rPr>
              <a:t>This intrinsic mean is calculated by iteratively setting </a:t>
            </a:r>
            <a:r>
              <a:rPr lang="en-SG" sz="1800" b="0" i="0" dirty="0" err="1">
                <a:solidFill>
                  <a:srgbClr val="000000"/>
                </a:solidFill>
                <a:effectLst/>
                <a:latin typeface="CMR12"/>
              </a:rPr>
              <a:t>miu</a:t>
            </a:r>
            <a:r>
              <a:rPr lang="en-SG" sz="1800" b="0" i="0" dirty="0">
                <a:solidFill>
                  <a:srgbClr val="000000"/>
                </a:solidFill>
                <a:effectLst/>
                <a:latin typeface="CMR12"/>
              </a:rPr>
              <a:t> to be the average of vectors on the plane </a:t>
            </a:r>
          </a:p>
          <a:p>
            <a:r>
              <a:rPr lang="en-SG" sz="1800" b="0" i="0" dirty="0">
                <a:solidFill>
                  <a:srgbClr val="000000"/>
                </a:solidFill>
                <a:effectLst/>
                <a:latin typeface="CMR12"/>
              </a:rPr>
              <a:t>obtained through the log</a:t>
            </a:r>
          </a:p>
          <a:p>
            <a:r>
              <a:rPr lang="en-SG" sz="1800" b="0" i="0" dirty="0">
                <a:solidFill>
                  <a:srgbClr val="000000"/>
                </a:solidFill>
                <a:effectLst/>
                <a:latin typeface="CMR12"/>
              </a:rPr>
              <a:t>Map and projecting back to the manifold using the exponential map.</a:t>
            </a:r>
          </a:p>
          <a:p>
            <a:endParaRPr lang="en-SG" dirty="0"/>
          </a:p>
          <a:p>
            <a:r>
              <a:rPr lang="en-SG" dirty="0"/>
              <a:t>PGA has been used in statistical shape analysis to describe the variability of a population of geometric objects particularly in the field of image processing in Medical imaging.</a:t>
            </a:r>
          </a:p>
        </p:txBody>
      </p:sp>
      <p:sp>
        <p:nvSpPr>
          <p:cNvPr id="4" name="Slide Number Placeholder 3"/>
          <p:cNvSpPr>
            <a:spLocks noGrp="1"/>
          </p:cNvSpPr>
          <p:nvPr>
            <p:ph type="sldNum" sz="quarter" idx="5"/>
          </p:nvPr>
        </p:nvSpPr>
        <p:spPr/>
        <p:txBody>
          <a:bodyPr/>
          <a:lstStyle/>
          <a:p>
            <a:fld id="{F0BCE5D1-4E6A-4252-9457-3D6A32BFB9F2}" type="slidenum">
              <a:rPr lang="en-SG" smtClean="0"/>
              <a:t>22</a:t>
            </a:fld>
            <a:endParaRPr lang="en-SG"/>
          </a:p>
        </p:txBody>
      </p:sp>
    </p:spTree>
    <p:extLst>
      <p:ext uri="{BB962C8B-B14F-4D97-AF65-F5344CB8AC3E}">
        <p14:creationId xmlns:p14="http://schemas.microsoft.com/office/powerpoint/2010/main" val="2902682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we move onto the main part of our presentation: describing and explaining our algorithm.</a:t>
            </a:r>
          </a:p>
        </p:txBody>
      </p:sp>
      <p:sp>
        <p:nvSpPr>
          <p:cNvPr id="4" name="Slide Number Placeholder 3"/>
          <p:cNvSpPr>
            <a:spLocks noGrp="1"/>
          </p:cNvSpPr>
          <p:nvPr>
            <p:ph type="sldNum" sz="quarter" idx="5"/>
          </p:nvPr>
        </p:nvSpPr>
        <p:spPr/>
        <p:txBody>
          <a:bodyPr/>
          <a:lstStyle/>
          <a:p>
            <a:fld id="{F0BCE5D1-4E6A-4252-9457-3D6A32BFB9F2}" type="slidenum">
              <a:rPr lang="en-SG" smtClean="0"/>
              <a:t>23</a:t>
            </a:fld>
            <a:endParaRPr lang="en-SG"/>
          </a:p>
        </p:txBody>
      </p:sp>
    </p:spTree>
    <p:extLst>
      <p:ext uri="{BB962C8B-B14F-4D97-AF65-F5344CB8AC3E}">
        <p14:creationId xmlns:p14="http://schemas.microsoft.com/office/powerpoint/2010/main" val="287131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F0BCE5D1-4E6A-4252-9457-3D6A32BFB9F2}" type="slidenum">
              <a:rPr lang="en-SG" smtClean="0"/>
              <a:t>24</a:t>
            </a:fld>
            <a:endParaRPr lang="en-SG"/>
          </a:p>
        </p:txBody>
      </p:sp>
    </p:spTree>
    <p:extLst>
      <p:ext uri="{BB962C8B-B14F-4D97-AF65-F5344CB8AC3E}">
        <p14:creationId xmlns:p14="http://schemas.microsoft.com/office/powerpoint/2010/main" val="2267488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shows the flow of our explanation: </a:t>
            </a:r>
          </a:p>
          <a:p>
            <a:r>
              <a:rPr lang="en-SG" dirty="0"/>
              <a:t>First we will define principal flows. Next, we will </a:t>
            </a:r>
          </a:p>
          <a:p>
            <a:r>
              <a:rPr lang="en-SG" dirty="0"/>
              <a:t>Outline an algorithm to find the centroid of some data</a:t>
            </a:r>
          </a:p>
          <a:p>
            <a:r>
              <a:rPr lang="en-SG" dirty="0"/>
              <a:t>That we assume lies on the hypersphere. Next we will</a:t>
            </a:r>
          </a:p>
          <a:p>
            <a:r>
              <a:rPr lang="en-SG" dirty="0"/>
              <a:t>Elaborate on the greedy principal flow algorithm and explain how it works.</a:t>
            </a:r>
          </a:p>
          <a:p>
            <a:r>
              <a:rPr lang="en-SG" dirty="0"/>
              <a:t>Finally we will explain an extension to the greedy principal flow:</a:t>
            </a:r>
          </a:p>
          <a:p>
            <a:r>
              <a:rPr lang="en-SG" dirty="0"/>
              <a:t>The greedy principal boundary.</a:t>
            </a:r>
          </a:p>
        </p:txBody>
      </p:sp>
      <p:sp>
        <p:nvSpPr>
          <p:cNvPr id="4" name="Slide Number Placeholder 3"/>
          <p:cNvSpPr>
            <a:spLocks noGrp="1"/>
          </p:cNvSpPr>
          <p:nvPr>
            <p:ph type="sldNum" sz="quarter" idx="5"/>
          </p:nvPr>
        </p:nvSpPr>
        <p:spPr/>
        <p:txBody>
          <a:bodyPr/>
          <a:lstStyle/>
          <a:p>
            <a:fld id="{F0BCE5D1-4E6A-4252-9457-3D6A32BFB9F2}" type="slidenum">
              <a:rPr lang="en-SG" smtClean="0"/>
              <a:t>25</a:t>
            </a:fld>
            <a:endParaRPr lang="en-SG"/>
          </a:p>
        </p:txBody>
      </p:sp>
    </p:spTree>
    <p:extLst>
      <p:ext uri="{BB962C8B-B14F-4D97-AF65-F5344CB8AC3E}">
        <p14:creationId xmlns:p14="http://schemas.microsoft.com/office/powerpoint/2010/main" val="1125082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dirty="0">
                <a:solidFill>
                  <a:srgbClr val="000000"/>
                </a:solidFill>
                <a:effectLst/>
                <a:latin typeface="CMR12"/>
              </a:rPr>
              <a:t>The main objective for greedy principal flows is to quantify or describe multivariate data:</a:t>
            </a:r>
          </a:p>
          <a:p>
            <a:r>
              <a:rPr lang="en-SG" sz="1200" b="0" i="0" dirty="0">
                <a:solidFill>
                  <a:srgbClr val="000000"/>
                </a:solidFill>
                <a:effectLst/>
                <a:latin typeface="CMR12"/>
              </a:rPr>
              <a:t>By showcasing patterns of variation in the data.</a:t>
            </a:r>
          </a:p>
          <a:p>
            <a:endParaRPr lang="en-SG" sz="1200" b="0" i="0" dirty="0">
              <a:solidFill>
                <a:srgbClr val="000000"/>
              </a:solidFill>
              <a:effectLst/>
              <a:latin typeface="CMR12"/>
            </a:endParaRPr>
          </a:p>
          <a:p>
            <a:r>
              <a:rPr lang="en-SG" sz="1200" b="0" i="0" dirty="0">
                <a:solidFill>
                  <a:srgbClr val="000000"/>
                </a:solidFill>
                <a:effectLst/>
                <a:latin typeface="CMR12"/>
              </a:rPr>
              <a:t>However, we cannot simply fit a line, as this is not Euclidean space.</a:t>
            </a:r>
            <a:r>
              <a:rPr lang="en-SG" dirty="0"/>
              <a:t> </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dirty="0">
                <a:solidFill>
                  <a:srgbClr val="000000"/>
                </a:solidFill>
                <a:effectLst/>
              </a:rPr>
              <a:t>Thus the principal flow is </a:t>
            </a:r>
            <a:r>
              <a:rPr lang="en-SG" sz="1200" b="0" i="0" dirty="0">
                <a:solidFill>
                  <a:srgbClr val="000000"/>
                </a:solidFill>
                <a:effectLst/>
                <a:latin typeface="Times-Roman"/>
              </a:rPr>
              <a:t>a curve on the manifold passing through the mean of the data</a:t>
            </a:r>
            <a:r>
              <a:rPr lang="en-SG" dirty="0"/>
              <a:t> </a:t>
            </a:r>
          </a:p>
          <a:p>
            <a:r>
              <a:rPr lang="en-SG" sz="1200" b="0" i="0" dirty="0">
                <a:solidFill>
                  <a:srgbClr val="000000"/>
                </a:solidFill>
                <a:effectLst/>
              </a:rPr>
              <a:t> that </a:t>
            </a:r>
            <a:r>
              <a:rPr lang="en-SG" sz="1800" b="0" i="0" dirty="0">
                <a:solidFill>
                  <a:srgbClr val="000000"/>
                </a:solidFill>
                <a:effectLst/>
                <a:latin typeface="Times-Roman"/>
              </a:rPr>
              <a:t>is always tangent to the direction of maximal variation of the data at any given point it contains</a:t>
            </a:r>
            <a:r>
              <a:rPr lang="en-SG" sz="1200" b="0" i="0" dirty="0">
                <a:solidFill>
                  <a:srgbClr val="000000"/>
                </a:solidFill>
                <a:effectLst/>
              </a:rPr>
              <a:t>. </a:t>
            </a:r>
          </a:p>
          <a:p>
            <a:r>
              <a:rPr lang="en-SG" sz="1200" b="0" i="0" dirty="0">
                <a:solidFill>
                  <a:srgbClr val="000000"/>
                </a:solidFill>
                <a:effectLst/>
              </a:rPr>
              <a:t>This path flows outward from the </a:t>
            </a:r>
            <a:r>
              <a:rPr lang="en-SG" sz="1200" b="0" i="0" dirty="0" err="1">
                <a:solidFill>
                  <a:srgbClr val="000000"/>
                </a:solidFill>
                <a:effectLst/>
              </a:rPr>
              <a:t>center</a:t>
            </a:r>
            <a:r>
              <a:rPr lang="en-SG" sz="1200" b="0" i="0" dirty="0">
                <a:solidFill>
                  <a:srgbClr val="000000"/>
                </a:solidFill>
                <a:effectLst/>
              </a:rPr>
              <a:t> of the principal flow, the centroid of the data as in the Diagram.</a:t>
            </a:r>
          </a:p>
          <a:p>
            <a:r>
              <a:rPr lang="en-SG" sz="1200" b="0" i="0" dirty="0">
                <a:solidFill>
                  <a:srgbClr val="000000"/>
                </a:solidFill>
                <a:effectLst/>
              </a:rPr>
              <a:t>T</a:t>
            </a:r>
            <a:r>
              <a:rPr lang="en-SG" dirty="0"/>
              <a:t>he vectors tangent to every point of the principal flow forms a vector field,</a:t>
            </a:r>
          </a:p>
          <a:p>
            <a:r>
              <a:rPr lang="en-SG" dirty="0"/>
              <a:t>Illustrated by the arrows on the red curve. </a:t>
            </a:r>
          </a:p>
          <a:p>
            <a:r>
              <a:rPr lang="en-SG" dirty="0"/>
              <a:t>and each points in the direction of maximum variance</a:t>
            </a:r>
            <a:endParaRPr lang="en-SG" sz="1200" b="0" i="0" dirty="0">
              <a:solidFill>
                <a:srgbClr val="000000"/>
              </a:solidFill>
              <a:effectLst/>
            </a:endParaRPr>
          </a:p>
          <a:p>
            <a:endParaRPr lang="en-SG" sz="1200" b="0" i="0" dirty="0">
              <a:solidFill>
                <a:srgbClr val="000000"/>
              </a:solidFill>
              <a:effectLst/>
            </a:endParaRPr>
          </a:p>
          <a:p>
            <a:r>
              <a:rPr lang="en-SG" sz="1800" b="0" i="0" dirty="0">
                <a:solidFill>
                  <a:srgbClr val="000000"/>
                </a:solidFill>
                <a:effectLst/>
                <a:latin typeface="Times-Roman"/>
              </a:rPr>
              <a:t>It extends the notion of principal component analysis (PCA) to multivariate datasets that satisfy nonlinear</a:t>
            </a:r>
            <a:br>
              <a:rPr lang="en-SG" sz="1800" b="0" i="0" dirty="0">
                <a:solidFill>
                  <a:srgbClr val="000000"/>
                </a:solidFill>
                <a:effectLst/>
                <a:latin typeface="Times-Roman"/>
              </a:rPr>
            </a:br>
            <a:r>
              <a:rPr lang="en-SG" sz="1800" b="0" i="0" dirty="0">
                <a:solidFill>
                  <a:srgbClr val="000000"/>
                </a:solidFill>
                <a:effectLst/>
                <a:latin typeface="Times-Roman"/>
              </a:rPr>
              <a:t>constraints and thus lie in non-Euclidean space. </a:t>
            </a:r>
          </a:p>
          <a:p>
            <a:endParaRPr lang="en-SG" dirty="0"/>
          </a:p>
          <a:p>
            <a:r>
              <a:rPr lang="en-SG" dirty="0"/>
              <a:t>Then the principal flow is an extension to PCA not because it is a non-linear dimension </a:t>
            </a:r>
          </a:p>
          <a:p>
            <a:r>
              <a:rPr lang="en-SG" dirty="0"/>
              <a:t>Reduction method, but because it is able to find paths that can be thought of as </a:t>
            </a:r>
          </a:p>
          <a:p>
            <a:r>
              <a:rPr lang="en-SG" dirty="0"/>
              <a:t>The extension of principal directions in Euclidean space. </a:t>
            </a:r>
          </a:p>
          <a:p>
            <a:endParaRPr lang="en-SG" dirty="0"/>
          </a:p>
          <a:p>
            <a:r>
              <a:rPr lang="en-SG" dirty="0"/>
              <a:t>We note again that we are only focused on the first order principal flow, which is akin to </a:t>
            </a:r>
          </a:p>
          <a:p>
            <a:r>
              <a:rPr lang="en-SG" dirty="0"/>
              <a:t>The first principal direction.</a:t>
            </a:r>
          </a:p>
          <a:p>
            <a:br>
              <a:rPr lang="en-SG" dirty="0"/>
            </a:br>
            <a:br>
              <a:rPr lang="en-SG" dirty="0"/>
            </a:br>
            <a:br>
              <a:rPr lang="en-SG" dirty="0"/>
            </a:br>
            <a:endParaRPr lang="en-SG" sz="1200" b="0" i="0" dirty="0">
              <a:solidFill>
                <a:srgbClr val="000000"/>
              </a:solidFill>
              <a:effectLst/>
            </a:endParaRPr>
          </a:p>
        </p:txBody>
      </p:sp>
      <p:sp>
        <p:nvSpPr>
          <p:cNvPr id="4" name="Slide Number Placeholder 3"/>
          <p:cNvSpPr>
            <a:spLocks noGrp="1"/>
          </p:cNvSpPr>
          <p:nvPr>
            <p:ph type="sldNum" sz="quarter" idx="5"/>
          </p:nvPr>
        </p:nvSpPr>
        <p:spPr/>
        <p:txBody>
          <a:bodyPr/>
          <a:lstStyle/>
          <a:p>
            <a:fld id="{F0BCE5D1-4E6A-4252-9457-3D6A32BFB9F2}" type="slidenum">
              <a:rPr lang="en-SG" smtClean="0"/>
              <a:t>26</a:t>
            </a:fld>
            <a:endParaRPr lang="en-SG"/>
          </a:p>
        </p:txBody>
      </p:sp>
    </p:spTree>
    <p:extLst>
      <p:ext uri="{BB962C8B-B14F-4D97-AF65-F5344CB8AC3E}">
        <p14:creationId xmlns:p14="http://schemas.microsoft.com/office/powerpoint/2010/main" val="305601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Before we get into our principal flow algorithm, we first need to establish our starting point, </a:t>
            </a:r>
          </a:p>
          <a:p>
            <a:r>
              <a:rPr lang="en-SG" sz="1800" b="0" i="0" dirty="0">
                <a:solidFill>
                  <a:srgbClr val="000000"/>
                </a:solidFill>
                <a:effectLst/>
                <a:latin typeface="CMR12"/>
              </a:rPr>
              <a:t>the centroid of the data. Thus, we first aim to estimate this centroid and use</a:t>
            </a:r>
            <a:br>
              <a:rPr lang="en-SG" sz="1800" b="0" i="0" dirty="0">
                <a:solidFill>
                  <a:srgbClr val="000000"/>
                </a:solidFill>
                <a:effectLst/>
                <a:latin typeface="CMR12"/>
              </a:rPr>
            </a:br>
            <a:r>
              <a:rPr lang="en-SG" sz="1800" b="0" i="0" dirty="0">
                <a:solidFill>
                  <a:srgbClr val="000000"/>
                </a:solidFill>
                <a:effectLst/>
                <a:latin typeface="CMR12"/>
              </a:rPr>
              <a:t>it as a starting point. Although there are many ways of doing this, including the method</a:t>
            </a:r>
            <a:br>
              <a:rPr lang="en-SG" sz="1800" b="0" i="0" dirty="0">
                <a:solidFill>
                  <a:srgbClr val="000000"/>
                </a:solidFill>
                <a:effectLst/>
                <a:latin typeface="CMR12"/>
              </a:rPr>
            </a:br>
            <a:r>
              <a:rPr lang="en-SG" sz="1800" b="0" i="0" dirty="0">
                <a:solidFill>
                  <a:srgbClr val="000000"/>
                </a:solidFill>
                <a:effectLst/>
                <a:latin typeface="CMR12"/>
              </a:rPr>
              <a:t>to find the intrinsic mean in PGA, we opt to make use of the fact that the first principal direction</a:t>
            </a:r>
            <a:br>
              <a:rPr lang="en-SG" sz="1800" b="0" i="0" dirty="0">
                <a:solidFill>
                  <a:srgbClr val="000000"/>
                </a:solidFill>
                <a:effectLst/>
                <a:latin typeface="CMR12"/>
              </a:rPr>
            </a:br>
            <a:r>
              <a:rPr lang="en-SG" sz="1800" b="0" i="0" dirty="0">
                <a:solidFill>
                  <a:srgbClr val="000000"/>
                </a:solidFill>
                <a:effectLst/>
                <a:latin typeface="CMR12"/>
              </a:rPr>
              <a:t>passes through the centroid of the data. Thus, if we iteratively project all the data onto the</a:t>
            </a:r>
            <a:br>
              <a:rPr lang="en-SG" sz="1800" b="0" i="0" dirty="0">
                <a:solidFill>
                  <a:srgbClr val="000000"/>
                </a:solidFill>
                <a:effectLst/>
                <a:latin typeface="CMR12"/>
              </a:rPr>
            </a:br>
            <a:r>
              <a:rPr lang="en-SG" sz="1800" b="0" i="0" dirty="0">
                <a:solidFill>
                  <a:srgbClr val="000000"/>
                </a:solidFill>
                <a:effectLst/>
                <a:latin typeface="CMR12"/>
              </a:rPr>
              <a:t>tangent space of the hypersphere, find the 1st principal direction of that data, and move in that direction,</a:t>
            </a:r>
            <a:br>
              <a:rPr lang="en-SG" sz="1800" b="0" i="0" dirty="0">
                <a:solidFill>
                  <a:srgbClr val="000000"/>
                </a:solidFill>
                <a:effectLst/>
                <a:latin typeface="CMR12"/>
              </a:rPr>
            </a:br>
            <a:r>
              <a:rPr lang="en-SG" sz="1800" b="0" i="0" dirty="0">
                <a:solidFill>
                  <a:srgbClr val="000000"/>
                </a:solidFill>
                <a:effectLst/>
                <a:latin typeface="CMR12"/>
              </a:rPr>
              <a:t>and find the projected point on the hypersphere, we will eventually converge on the centroid</a:t>
            </a:r>
          </a:p>
          <a:p>
            <a:r>
              <a:rPr lang="en-SG" sz="1800" b="0" i="0" dirty="0">
                <a:solidFill>
                  <a:srgbClr val="000000"/>
                </a:solidFill>
                <a:effectLst/>
                <a:latin typeface="CMR12"/>
              </a:rPr>
              <a:t>Of the data on this hypersphere.</a:t>
            </a:r>
          </a:p>
          <a:p>
            <a:endParaRPr lang="en-SG" sz="1800" b="0" i="0" dirty="0">
              <a:solidFill>
                <a:srgbClr val="000000"/>
              </a:solidFill>
              <a:effectLst/>
              <a:latin typeface="CMR12"/>
            </a:endParaRPr>
          </a:p>
          <a:p>
            <a:r>
              <a:rPr lang="en-SG" sz="1800" b="0" i="0" dirty="0">
                <a:solidFill>
                  <a:srgbClr val="000000"/>
                </a:solidFill>
                <a:effectLst/>
                <a:latin typeface="CMR12"/>
              </a:rPr>
              <a:t>An illustration of the algorithm is provided as an animation.</a:t>
            </a:r>
            <a:br>
              <a:rPr lang="en-SG" dirty="0"/>
            </a:br>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27</a:t>
            </a:fld>
            <a:endParaRPr lang="en-SG"/>
          </a:p>
        </p:txBody>
      </p:sp>
    </p:spTree>
    <p:extLst>
      <p:ext uri="{BB962C8B-B14F-4D97-AF65-F5344CB8AC3E}">
        <p14:creationId xmlns:p14="http://schemas.microsoft.com/office/powerpoint/2010/main" val="3219501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Now we move on to explaining the greedy principal flow algorithm.</a:t>
            </a:r>
          </a:p>
          <a:p>
            <a:r>
              <a:rPr lang="en-SG" sz="1800" b="0" i="0" dirty="0">
                <a:solidFill>
                  <a:srgbClr val="000000"/>
                </a:solidFill>
                <a:effectLst/>
                <a:latin typeface="CMR12"/>
              </a:rPr>
              <a:t>For simplicity, we illustrate our algorithm in 3 dimensions. </a:t>
            </a:r>
          </a:p>
          <a:p>
            <a:endParaRPr lang="en-SG" sz="1800" b="0" i="0" dirty="0">
              <a:solidFill>
                <a:srgbClr val="000000"/>
              </a:solidFill>
              <a:effectLst/>
              <a:latin typeface="CMR12"/>
            </a:endParaRPr>
          </a:p>
          <a:p>
            <a:r>
              <a:rPr lang="en-SG" sz="1800" b="0" i="0" dirty="0">
                <a:solidFill>
                  <a:srgbClr val="000000"/>
                </a:solidFill>
                <a:effectLst/>
                <a:latin typeface="CMR12"/>
              </a:rPr>
              <a:t>We note that this explains the algorithm from the 1</a:t>
            </a:r>
            <a:r>
              <a:rPr lang="en-SG" sz="1800" b="0" i="0" baseline="30000" dirty="0">
                <a:solidFill>
                  <a:srgbClr val="000000"/>
                </a:solidFill>
                <a:effectLst/>
                <a:latin typeface="CMR12"/>
              </a:rPr>
              <a:t>st</a:t>
            </a:r>
            <a:r>
              <a:rPr lang="en-SG" sz="1800" b="0" i="0" dirty="0">
                <a:solidFill>
                  <a:srgbClr val="000000"/>
                </a:solidFill>
                <a:effectLst/>
                <a:latin typeface="CMR12"/>
              </a:rPr>
              <a:t> iteration.</a:t>
            </a:r>
          </a:p>
          <a:p>
            <a:endParaRPr lang="en-SG" sz="1800" b="0" i="0" dirty="0">
              <a:solidFill>
                <a:srgbClr val="000000"/>
              </a:solidFill>
              <a:effectLst/>
              <a:latin typeface="CMR12"/>
            </a:endParaRPr>
          </a:p>
          <a:p>
            <a:r>
              <a:rPr lang="en-SG" sz="1800" b="0" i="0" dirty="0">
                <a:solidFill>
                  <a:srgbClr val="000000"/>
                </a:solidFill>
                <a:effectLst/>
                <a:latin typeface="CMR12"/>
              </a:rPr>
              <a:t>First, we start at diagram 1. </a:t>
            </a:r>
          </a:p>
          <a:p>
            <a:r>
              <a:rPr lang="en-SG" sz="1800" b="0" i="0" dirty="0">
                <a:solidFill>
                  <a:srgbClr val="000000"/>
                </a:solidFill>
                <a:effectLst/>
                <a:latin typeface="CMR12"/>
              </a:rPr>
              <a:t>We want to project </a:t>
            </a:r>
            <a:r>
              <a:rPr lang="en-SG" sz="1800" b="1" i="0" dirty="0">
                <a:solidFill>
                  <a:srgbClr val="000000"/>
                </a:solidFill>
                <a:effectLst/>
                <a:latin typeface="CMBX12"/>
              </a:rPr>
              <a:t>our data, </a:t>
            </a:r>
            <a:r>
              <a:rPr lang="en-SG" sz="1800" b="0" i="0" dirty="0">
                <a:solidFill>
                  <a:srgbClr val="000000"/>
                </a:solidFill>
                <a:effectLst/>
                <a:latin typeface="CMBX12"/>
              </a:rPr>
              <a:t>the black dots in 1.</a:t>
            </a:r>
          </a:p>
          <a:p>
            <a:r>
              <a:rPr lang="en-SG" sz="1800" b="0" i="0" dirty="0">
                <a:solidFill>
                  <a:srgbClr val="000000"/>
                </a:solidFill>
                <a:effectLst/>
                <a:latin typeface="CMR12"/>
              </a:rPr>
              <a:t>onto the plane tangent to the sphere at </a:t>
            </a:r>
            <a:r>
              <a:rPr lang="en-SG" sz="1800" b="0" i="0" dirty="0">
                <a:solidFill>
                  <a:srgbClr val="000000"/>
                </a:solidFill>
                <a:effectLst/>
                <a:latin typeface="CMSY10"/>
              </a:rPr>
              <a:t>the centroid, p.</a:t>
            </a:r>
            <a:endParaRPr lang="en-SG" sz="1800" b="0" i="0" dirty="0">
              <a:solidFill>
                <a:srgbClr val="000000"/>
              </a:solidFill>
              <a:effectLst/>
              <a:latin typeface="CMR12"/>
            </a:endParaRPr>
          </a:p>
          <a:p>
            <a:endParaRPr lang="en-SG" sz="1800" b="0" i="0" dirty="0">
              <a:solidFill>
                <a:srgbClr val="000000"/>
              </a:solidFill>
              <a:effectLst/>
              <a:latin typeface="CMR12"/>
            </a:endParaRPr>
          </a:p>
          <a:p>
            <a:r>
              <a:rPr lang="en-SG" sz="1800" b="0" i="0" dirty="0">
                <a:solidFill>
                  <a:srgbClr val="000000"/>
                </a:solidFill>
                <a:effectLst/>
                <a:latin typeface="CMR12"/>
              </a:rPr>
              <a:t>Here we may choose to project</a:t>
            </a:r>
            <a:br>
              <a:rPr lang="en-SG" sz="1800" b="0" i="0" dirty="0">
                <a:solidFill>
                  <a:srgbClr val="000000"/>
                </a:solidFill>
                <a:effectLst/>
                <a:latin typeface="CMR12"/>
              </a:rPr>
            </a:br>
            <a:r>
              <a:rPr lang="en-SG" sz="1800" b="0" i="0" dirty="0">
                <a:solidFill>
                  <a:srgbClr val="000000"/>
                </a:solidFill>
                <a:effectLst/>
                <a:latin typeface="CMR12"/>
              </a:rPr>
              <a:t>all our data, or use a kernel function, </a:t>
            </a:r>
            <a:r>
              <a:rPr lang="en-SG" sz="1800" b="0" i="1" dirty="0">
                <a:solidFill>
                  <a:srgbClr val="000000"/>
                </a:solidFill>
                <a:effectLst/>
                <a:latin typeface="CMSY10"/>
              </a:rPr>
              <a:t>K </a:t>
            </a:r>
            <a:r>
              <a:rPr lang="en-SG" sz="1800" b="0" i="0" dirty="0">
                <a:solidFill>
                  <a:srgbClr val="000000"/>
                </a:solidFill>
                <a:effectLst/>
                <a:latin typeface="CMR12"/>
              </a:rPr>
              <a:t>to weight our data so that more emphasis is placed</a:t>
            </a:r>
            <a:br>
              <a:rPr lang="en-SG" sz="1800" b="0" i="0" dirty="0">
                <a:solidFill>
                  <a:srgbClr val="000000"/>
                </a:solidFill>
                <a:effectLst/>
                <a:latin typeface="CMR12"/>
              </a:rPr>
            </a:br>
            <a:r>
              <a:rPr lang="en-SG" sz="1800" b="0" i="0" dirty="0">
                <a:solidFill>
                  <a:srgbClr val="000000"/>
                </a:solidFill>
                <a:effectLst/>
                <a:latin typeface="CMR12"/>
              </a:rPr>
              <a:t>on points in some </a:t>
            </a:r>
            <a:r>
              <a:rPr lang="en-SG" sz="1800" b="0" i="0" dirty="0" err="1">
                <a:solidFill>
                  <a:srgbClr val="000000"/>
                </a:solidFill>
                <a:effectLst/>
                <a:latin typeface="CMR12"/>
              </a:rPr>
              <a:t>neighborhood</a:t>
            </a:r>
            <a:r>
              <a:rPr lang="en-SG" sz="1800" b="0" i="0" dirty="0">
                <a:solidFill>
                  <a:srgbClr val="000000"/>
                </a:solidFill>
                <a:effectLst/>
                <a:latin typeface="CMR12"/>
              </a:rPr>
              <a:t> around </a:t>
            </a:r>
            <a:r>
              <a:rPr lang="en-SG" sz="1800" b="0" i="1" dirty="0">
                <a:solidFill>
                  <a:srgbClr val="000000"/>
                </a:solidFill>
                <a:effectLst/>
                <a:latin typeface="CMMI12"/>
              </a:rPr>
              <a:t>our centroid</a:t>
            </a:r>
            <a:r>
              <a:rPr lang="en-SG" sz="1800" b="0" i="0" dirty="0">
                <a:solidFill>
                  <a:srgbClr val="000000"/>
                </a:solidFill>
                <a:effectLst/>
                <a:latin typeface="CMR12"/>
              </a:rPr>
              <a:t>, whose size is controlled by scale parameter </a:t>
            </a:r>
            <a:r>
              <a:rPr lang="en-SG" sz="1800" b="0" i="1" dirty="0">
                <a:solidFill>
                  <a:srgbClr val="000000"/>
                </a:solidFill>
                <a:effectLst/>
                <a:latin typeface="CMMI12"/>
              </a:rPr>
              <a:t>h</a:t>
            </a:r>
            <a:r>
              <a:rPr lang="en-SG" sz="1800" b="0" i="0" dirty="0">
                <a:solidFill>
                  <a:srgbClr val="000000"/>
                </a:solidFill>
                <a:effectLst/>
                <a:latin typeface="CMR12"/>
              </a:rPr>
              <a:t>,</a:t>
            </a:r>
            <a:br>
              <a:rPr lang="en-SG" sz="1800" b="0" i="0" dirty="0">
                <a:solidFill>
                  <a:srgbClr val="000000"/>
                </a:solidFill>
                <a:effectLst/>
                <a:latin typeface="CMR12"/>
              </a:rPr>
            </a:br>
            <a:r>
              <a:rPr lang="en-SG" sz="1800" b="0" i="0" dirty="0">
                <a:solidFill>
                  <a:srgbClr val="000000"/>
                </a:solidFill>
                <a:effectLst/>
                <a:latin typeface="CMR12"/>
              </a:rPr>
              <a:t>than outside it. Intuitively, </a:t>
            </a:r>
            <a:r>
              <a:rPr lang="en-SG" sz="1800" b="0" i="1" dirty="0">
                <a:solidFill>
                  <a:srgbClr val="000000"/>
                </a:solidFill>
                <a:effectLst/>
                <a:latin typeface="CMMI12"/>
              </a:rPr>
              <a:t>h </a:t>
            </a:r>
            <a:r>
              <a:rPr lang="en-SG" sz="1800" b="0" i="0" dirty="0">
                <a:solidFill>
                  <a:srgbClr val="000000"/>
                </a:solidFill>
                <a:effectLst/>
                <a:latin typeface="CMR12"/>
              </a:rPr>
              <a:t>controls how sensitive the principal flow is to local data.</a:t>
            </a:r>
          </a:p>
          <a:p>
            <a:endParaRPr lang="en-SG" sz="1800" b="0" i="0" dirty="0">
              <a:solidFill>
                <a:srgbClr val="000000"/>
              </a:solidFill>
              <a:effectLst/>
              <a:latin typeface="CMR12"/>
            </a:endParaRPr>
          </a:p>
          <a:p>
            <a:r>
              <a:rPr lang="en-SG" sz="1800" b="0" i="0" dirty="0">
                <a:solidFill>
                  <a:srgbClr val="000000"/>
                </a:solidFill>
                <a:effectLst/>
                <a:latin typeface="CMR12"/>
              </a:rPr>
              <a:t>For this illustration, we use the binary kernel which weights points as one or zero</a:t>
            </a:r>
            <a:br>
              <a:rPr lang="en-SG" sz="1800" b="0" i="0" dirty="0">
                <a:solidFill>
                  <a:srgbClr val="000000"/>
                </a:solidFill>
                <a:effectLst/>
                <a:latin typeface="CMR12"/>
              </a:rPr>
            </a:br>
            <a:r>
              <a:rPr lang="en-SG" sz="1800" b="0" i="0" dirty="0">
                <a:solidFill>
                  <a:srgbClr val="000000"/>
                </a:solidFill>
                <a:effectLst/>
                <a:latin typeface="CMR12"/>
              </a:rPr>
              <a:t>depending on their distance from </a:t>
            </a:r>
            <a:r>
              <a:rPr lang="en-SG" sz="1800" b="0" i="1" dirty="0">
                <a:solidFill>
                  <a:srgbClr val="000000"/>
                </a:solidFill>
                <a:effectLst/>
                <a:latin typeface="CMMI12"/>
              </a:rPr>
              <a:t>p.</a:t>
            </a:r>
            <a:endParaRPr lang="en-SG" sz="1800" b="0" i="0" dirty="0">
              <a:solidFill>
                <a:srgbClr val="000000"/>
              </a:solidFill>
              <a:effectLst/>
              <a:latin typeface="CMR12"/>
            </a:endParaRPr>
          </a:p>
          <a:p>
            <a:endParaRPr lang="en-SG" sz="1800" b="0" i="0" dirty="0">
              <a:solidFill>
                <a:srgbClr val="000000"/>
              </a:solidFill>
              <a:effectLst/>
              <a:latin typeface="CMR12"/>
            </a:endParaRPr>
          </a:p>
          <a:p>
            <a:r>
              <a:rPr lang="en-SG" sz="1800" b="0" i="0" dirty="0">
                <a:solidFill>
                  <a:srgbClr val="000000"/>
                </a:solidFill>
                <a:effectLst/>
                <a:latin typeface="CMR12"/>
              </a:rPr>
              <a:t>Using our binary kernel, we first identify the points in green: points in a </a:t>
            </a:r>
            <a:r>
              <a:rPr lang="en-SG" sz="1800" b="0" i="0" dirty="0" err="1">
                <a:solidFill>
                  <a:srgbClr val="000000"/>
                </a:solidFill>
                <a:effectLst/>
                <a:latin typeface="CMR12"/>
              </a:rPr>
              <a:t>neighborhood</a:t>
            </a:r>
            <a:r>
              <a:rPr lang="en-SG" sz="1800" b="0" i="0" dirty="0">
                <a:solidFill>
                  <a:srgbClr val="000000"/>
                </a:solidFill>
                <a:effectLst/>
                <a:latin typeface="CMR12"/>
              </a:rPr>
              <a:t> around </a:t>
            </a:r>
          </a:p>
          <a:p>
            <a:r>
              <a:rPr lang="en-SG" sz="1800" b="0" i="0" dirty="0">
                <a:solidFill>
                  <a:srgbClr val="000000"/>
                </a:solidFill>
                <a:effectLst/>
                <a:latin typeface="CMR12"/>
              </a:rPr>
              <a:t>The centroid, and then we compute the log map of these points at p, the centroid, </a:t>
            </a:r>
          </a:p>
          <a:p>
            <a:r>
              <a:rPr lang="en-SG" sz="1800" b="0" i="0" dirty="0">
                <a:solidFill>
                  <a:srgbClr val="000000"/>
                </a:solidFill>
                <a:effectLst/>
                <a:latin typeface="CMR12"/>
              </a:rPr>
              <a:t>And obtain vectors on the plane tangent to the sphere at p represented by the blue arrows.</a:t>
            </a:r>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28</a:t>
            </a:fld>
            <a:endParaRPr lang="en-SG"/>
          </a:p>
        </p:txBody>
      </p:sp>
    </p:spTree>
    <p:extLst>
      <p:ext uri="{BB962C8B-B14F-4D97-AF65-F5344CB8AC3E}">
        <p14:creationId xmlns:p14="http://schemas.microsoft.com/office/powerpoint/2010/main" val="4220109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This diagram illustrates a simplified but closer top down view of the plane vectors, expanding on diagram 2, </a:t>
            </a:r>
          </a:p>
          <a:p>
            <a:r>
              <a:rPr lang="en-SG" sz="1800" b="0" i="0" dirty="0">
                <a:solidFill>
                  <a:srgbClr val="000000"/>
                </a:solidFill>
                <a:effectLst/>
                <a:latin typeface="CMR12"/>
              </a:rPr>
              <a:t>With green points as points in the neighbourhood and blue arrows as vectors in the plane.</a:t>
            </a:r>
          </a:p>
        </p:txBody>
      </p:sp>
      <p:sp>
        <p:nvSpPr>
          <p:cNvPr id="4" name="Slide Number Placeholder 3"/>
          <p:cNvSpPr>
            <a:spLocks noGrp="1"/>
          </p:cNvSpPr>
          <p:nvPr>
            <p:ph type="sldNum" sz="quarter" idx="5"/>
          </p:nvPr>
        </p:nvSpPr>
        <p:spPr/>
        <p:txBody>
          <a:bodyPr/>
          <a:lstStyle/>
          <a:p>
            <a:fld id="{F0BCE5D1-4E6A-4252-9457-3D6A32BFB9F2}" type="slidenum">
              <a:rPr lang="en-SG" smtClean="0"/>
              <a:t>29</a:t>
            </a:fld>
            <a:endParaRPr lang="en-SG"/>
          </a:p>
        </p:txBody>
      </p:sp>
    </p:spTree>
    <p:extLst>
      <p:ext uri="{BB962C8B-B14F-4D97-AF65-F5344CB8AC3E}">
        <p14:creationId xmlns:p14="http://schemas.microsoft.com/office/powerpoint/2010/main" val="2044891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First, our motivation and goal.</a:t>
            </a:r>
          </a:p>
        </p:txBody>
      </p:sp>
      <p:sp>
        <p:nvSpPr>
          <p:cNvPr id="4" name="Slide Number Placeholder 3"/>
          <p:cNvSpPr>
            <a:spLocks noGrp="1"/>
          </p:cNvSpPr>
          <p:nvPr>
            <p:ph type="sldNum" sz="quarter" idx="5"/>
          </p:nvPr>
        </p:nvSpPr>
        <p:spPr/>
        <p:txBody>
          <a:bodyPr/>
          <a:lstStyle/>
          <a:p>
            <a:fld id="{F0BCE5D1-4E6A-4252-9457-3D6A32BFB9F2}" type="slidenum">
              <a:rPr lang="en-SG" smtClean="0"/>
              <a:t>3</a:t>
            </a:fld>
            <a:endParaRPr lang="en-SG"/>
          </a:p>
        </p:txBody>
      </p:sp>
    </p:spTree>
    <p:extLst>
      <p:ext uri="{BB962C8B-B14F-4D97-AF65-F5344CB8AC3E}">
        <p14:creationId xmlns:p14="http://schemas.microsoft.com/office/powerpoint/2010/main" val="819356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Then, we compute the covariance matrix of the points in our </a:t>
            </a:r>
          </a:p>
          <a:p>
            <a:r>
              <a:rPr lang="en-SG" sz="1800" b="0" i="0" dirty="0" err="1">
                <a:solidFill>
                  <a:srgbClr val="000000"/>
                </a:solidFill>
                <a:effectLst/>
                <a:latin typeface="CMR12"/>
              </a:rPr>
              <a:t>Neighborhood</a:t>
            </a:r>
            <a:r>
              <a:rPr lang="en-SG" sz="1800" b="0" i="0" dirty="0">
                <a:solidFill>
                  <a:srgbClr val="000000"/>
                </a:solidFill>
                <a:effectLst/>
                <a:latin typeface="CMR12"/>
              </a:rPr>
              <a:t> using our plane vectors.</a:t>
            </a:r>
            <a:br>
              <a:rPr lang="en-SG" dirty="0"/>
            </a:br>
            <a:endParaRPr lang="en-SG" dirty="0"/>
          </a:p>
          <a:p>
            <a:r>
              <a:rPr lang="en-SG" sz="1800" b="0" i="0" dirty="0">
                <a:solidFill>
                  <a:srgbClr val="000000"/>
                </a:solidFill>
                <a:effectLst/>
                <a:latin typeface="CMR12"/>
              </a:rPr>
              <a:t>We then perform </a:t>
            </a:r>
            <a:r>
              <a:rPr lang="en-SG" sz="1800" b="0" i="0" dirty="0" err="1">
                <a:solidFill>
                  <a:srgbClr val="000000"/>
                </a:solidFill>
                <a:effectLst/>
                <a:latin typeface="CMR12"/>
              </a:rPr>
              <a:t>eigendiagonalisation</a:t>
            </a:r>
            <a:r>
              <a:rPr lang="en-SG" sz="1800" b="0" i="0" dirty="0">
                <a:solidFill>
                  <a:srgbClr val="000000"/>
                </a:solidFill>
                <a:effectLst/>
                <a:latin typeface="CMR12"/>
              </a:rPr>
              <a:t> of the covariance matrix and take the eigenvector </a:t>
            </a:r>
            <a:r>
              <a:rPr lang="en-SG" sz="1800" b="0" i="1" dirty="0">
                <a:solidFill>
                  <a:srgbClr val="000000"/>
                </a:solidFill>
                <a:effectLst/>
                <a:latin typeface="CMMI12"/>
              </a:rPr>
              <a:t>v</a:t>
            </a:r>
            <a:r>
              <a:rPr lang="en-SG" sz="1800" b="0" i="0" dirty="0">
                <a:solidFill>
                  <a:srgbClr val="000000"/>
                </a:solidFill>
                <a:effectLst/>
                <a:latin typeface="CMR8"/>
              </a:rPr>
              <a:t>1</a:t>
            </a:r>
            <a:br>
              <a:rPr lang="en-SG" sz="1800" b="0" i="0" dirty="0">
                <a:solidFill>
                  <a:srgbClr val="000000"/>
                </a:solidFill>
                <a:effectLst/>
                <a:latin typeface="CMR8"/>
              </a:rPr>
            </a:br>
            <a:r>
              <a:rPr lang="en-SG" sz="1800" b="0" i="0" dirty="0">
                <a:solidFill>
                  <a:srgbClr val="000000"/>
                </a:solidFill>
                <a:effectLst/>
                <a:latin typeface="CMR12"/>
              </a:rPr>
              <a:t>corresponding to the largest eigenvalue </a:t>
            </a:r>
            <a:r>
              <a:rPr lang="en-SG" sz="1800" b="0" i="1" dirty="0">
                <a:solidFill>
                  <a:srgbClr val="000000"/>
                </a:solidFill>
                <a:effectLst/>
                <a:latin typeface="CMMI12"/>
              </a:rPr>
              <a:t>λ</a:t>
            </a:r>
            <a:r>
              <a:rPr lang="en-SG" sz="1800" b="0" i="0" dirty="0">
                <a:solidFill>
                  <a:srgbClr val="000000"/>
                </a:solidFill>
                <a:effectLst/>
                <a:latin typeface="CMR8"/>
              </a:rPr>
              <a:t>1</a:t>
            </a:r>
            <a:r>
              <a:rPr lang="en-SG" sz="1800" b="0" i="0" dirty="0">
                <a:solidFill>
                  <a:srgbClr val="000000"/>
                </a:solidFill>
                <a:effectLst/>
                <a:latin typeface="CMR12"/>
              </a:rPr>
              <a:t>. This indicates the direction of the principle flow</a:t>
            </a:r>
            <a:br>
              <a:rPr lang="en-SG" sz="1800" b="0" i="0" dirty="0">
                <a:solidFill>
                  <a:srgbClr val="000000"/>
                </a:solidFill>
                <a:effectLst/>
                <a:latin typeface="CMR12"/>
              </a:rPr>
            </a:br>
            <a:r>
              <a:rPr lang="en-SG" sz="1800" b="0" i="0" dirty="0">
                <a:solidFill>
                  <a:srgbClr val="000000"/>
                </a:solidFill>
                <a:effectLst/>
                <a:latin typeface="CMR12"/>
              </a:rPr>
              <a:t>and is our principal direction. Here, </a:t>
            </a:r>
            <a:r>
              <a:rPr lang="en-SG" sz="1800" b="0" i="1" dirty="0">
                <a:solidFill>
                  <a:srgbClr val="000000"/>
                </a:solidFill>
                <a:effectLst/>
                <a:latin typeface="CMMI12"/>
              </a:rPr>
              <a:t>λ</a:t>
            </a:r>
            <a:r>
              <a:rPr lang="en-SG" sz="1800" b="0" i="0" dirty="0">
                <a:solidFill>
                  <a:srgbClr val="000000"/>
                </a:solidFill>
                <a:effectLst/>
                <a:latin typeface="CMR8"/>
              </a:rPr>
              <a:t>1 </a:t>
            </a:r>
            <a:r>
              <a:rPr lang="en-SG" sz="1800" b="0" i="0" dirty="0">
                <a:solidFill>
                  <a:srgbClr val="000000"/>
                </a:solidFill>
                <a:effectLst/>
                <a:latin typeface="CMR12"/>
              </a:rPr>
              <a:t>corresponds to the amount of variance of our data</a:t>
            </a:r>
            <a:br>
              <a:rPr lang="en-SG" sz="1800" b="0" i="0" dirty="0">
                <a:solidFill>
                  <a:srgbClr val="000000"/>
                </a:solidFill>
                <a:effectLst/>
                <a:latin typeface="CMR12"/>
              </a:rPr>
            </a:br>
            <a:r>
              <a:rPr lang="en-SG" sz="1800" b="0" i="0" dirty="0">
                <a:solidFill>
                  <a:srgbClr val="000000"/>
                </a:solidFill>
                <a:effectLst/>
                <a:latin typeface="CMR12"/>
              </a:rPr>
              <a:t>in the direction of </a:t>
            </a:r>
            <a:r>
              <a:rPr lang="en-SG" sz="1800" b="0" i="1" dirty="0">
                <a:solidFill>
                  <a:srgbClr val="000000"/>
                </a:solidFill>
                <a:effectLst/>
                <a:latin typeface="CMMI12"/>
              </a:rPr>
              <a:t>v</a:t>
            </a:r>
            <a:r>
              <a:rPr lang="en-SG" sz="1800" b="0" i="0" dirty="0">
                <a:solidFill>
                  <a:srgbClr val="000000"/>
                </a:solidFill>
                <a:effectLst/>
                <a:latin typeface="CMR8"/>
              </a:rPr>
              <a:t>1</a:t>
            </a:r>
            <a:r>
              <a:rPr lang="en-SG" sz="1800" b="0" i="0" dirty="0">
                <a:solidFill>
                  <a:srgbClr val="000000"/>
                </a:solidFill>
                <a:effectLst/>
                <a:latin typeface="CMR12"/>
              </a:rPr>
              <a:t>. This is where the “greediness" in our algorithm lies: since we choose</a:t>
            </a:r>
            <a:br>
              <a:rPr lang="en-SG" sz="1800" b="0" i="0" dirty="0">
                <a:solidFill>
                  <a:srgbClr val="000000"/>
                </a:solidFill>
                <a:effectLst/>
                <a:latin typeface="CMR12"/>
              </a:rPr>
            </a:br>
            <a:r>
              <a:rPr lang="en-SG" sz="1800" b="0" i="0" dirty="0">
                <a:solidFill>
                  <a:srgbClr val="000000"/>
                </a:solidFill>
                <a:effectLst/>
                <a:latin typeface="CMR12"/>
              </a:rPr>
              <a:t>at each step, the direction of maximum variance.</a:t>
            </a:r>
          </a:p>
          <a:p>
            <a:endParaRPr lang="en-SG" sz="1800" b="0" i="0" dirty="0">
              <a:solidFill>
                <a:srgbClr val="000000"/>
              </a:solidFill>
              <a:effectLst/>
              <a:latin typeface="CMR12"/>
            </a:endParaRPr>
          </a:p>
          <a:p>
            <a:r>
              <a:rPr lang="en-SG" sz="1800" b="0" i="0" dirty="0">
                <a:solidFill>
                  <a:srgbClr val="000000"/>
                </a:solidFill>
                <a:effectLst/>
                <a:latin typeface="CMR12"/>
              </a:rPr>
              <a:t>Since we are on the first iteration, we only have 1 point on the principal flow:</a:t>
            </a:r>
          </a:p>
          <a:p>
            <a:r>
              <a:rPr lang="en-SG" sz="1800" b="0" i="0" dirty="0">
                <a:solidFill>
                  <a:srgbClr val="000000"/>
                </a:solidFill>
                <a:effectLst/>
                <a:latin typeface="CMR12"/>
              </a:rPr>
              <a:t>The centroid, and thus we move in 2 directions from this point: the principal direction and </a:t>
            </a:r>
          </a:p>
          <a:p>
            <a:r>
              <a:rPr lang="en-SG" sz="1800" b="0" i="0" dirty="0">
                <a:solidFill>
                  <a:srgbClr val="000000"/>
                </a:solidFill>
                <a:effectLst/>
                <a:latin typeface="CMR12"/>
              </a:rPr>
              <a:t>Its opposite direction, indicated by the arrows in magenta.</a:t>
            </a:r>
            <a:br>
              <a:rPr lang="en-SG" dirty="0"/>
            </a:br>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30</a:t>
            </a:fld>
            <a:endParaRPr lang="en-SG"/>
          </a:p>
        </p:txBody>
      </p:sp>
    </p:spTree>
    <p:extLst>
      <p:ext uri="{BB962C8B-B14F-4D97-AF65-F5344CB8AC3E}">
        <p14:creationId xmlns:p14="http://schemas.microsoft.com/office/powerpoint/2010/main" val="4179957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Here as before we illustrate how the principal directions would look like on the plane.</a:t>
            </a:r>
          </a:p>
        </p:txBody>
      </p:sp>
      <p:sp>
        <p:nvSpPr>
          <p:cNvPr id="4" name="Slide Number Placeholder 3"/>
          <p:cNvSpPr>
            <a:spLocks noGrp="1"/>
          </p:cNvSpPr>
          <p:nvPr>
            <p:ph type="sldNum" sz="quarter" idx="5"/>
          </p:nvPr>
        </p:nvSpPr>
        <p:spPr/>
        <p:txBody>
          <a:bodyPr/>
          <a:lstStyle/>
          <a:p>
            <a:fld id="{F0BCE5D1-4E6A-4252-9457-3D6A32BFB9F2}" type="slidenum">
              <a:rPr lang="en-SG" smtClean="0"/>
              <a:t>31</a:t>
            </a:fld>
            <a:endParaRPr lang="en-SG"/>
          </a:p>
        </p:txBody>
      </p:sp>
    </p:spTree>
    <p:extLst>
      <p:ext uri="{BB962C8B-B14F-4D97-AF65-F5344CB8AC3E}">
        <p14:creationId xmlns:p14="http://schemas.microsoft.com/office/powerpoint/2010/main" val="1048365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Moving in both directions indicated by the magenta arrows</a:t>
            </a:r>
          </a:p>
          <a:p>
            <a:r>
              <a:rPr lang="en-SG" sz="1800" b="0" i="0" dirty="0">
                <a:solidFill>
                  <a:srgbClr val="000000"/>
                </a:solidFill>
                <a:effectLst/>
                <a:latin typeface="CMR12"/>
              </a:rPr>
              <a:t>we collect two points: one point when we move a step</a:t>
            </a:r>
            <a:r>
              <a:rPr lang="en-SG" sz="1800" b="0" i="1" dirty="0">
                <a:solidFill>
                  <a:srgbClr val="000000"/>
                </a:solidFill>
                <a:effectLst/>
                <a:latin typeface="CMMI12"/>
              </a:rPr>
              <a:t> </a:t>
            </a:r>
            <a:r>
              <a:rPr lang="en-SG" sz="1800" b="0" i="0" dirty="0">
                <a:solidFill>
                  <a:srgbClr val="000000"/>
                </a:solidFill>
                <a:effectLst/>
                <a:latin typeface="CMR12"/>
              </a:rPr>
              <a:t>in</a:t>
            </a:r>
            <a:br>
              <a:rPr lang="en-SG" sz="1800" b="0" i="0" dirty="0">
                <a:solidFill>
                  <a:srgbClr val="000000"/>
                </a:solidFill>
                <a:effectLst/>
                <a:latin typeface="CMR12"/>
              </a:rPr>
            </a:br>
            <a:r>
              <a:rPr lang="en-SG" sz="1800" b="0" i="0" dirty="0">
                <a:solidFill>
                  <a:srgbClr val="000000"/>
                </a:solidFill>
                <a:effectLst/>
                <a:latin typeface="CMR12"/>
              </a:rPr>
              <a:t>the principal direction, and the other when we move a step </a:t>
            </a:r>
            <a:r>
              <a:rPr lang="en-SG" sz="1800" b="0" i="1" dirty="0">
                <a:solidFill>
                  <a:srgbClr val="000000"/>
                </a:solidFill>
                <a:effectLst/>
                <a:latin typeface="CMMI12"/>
              </a:rPr>
              <a:t> </a:t>
            </a:r>
            <a:r>
              <a:rPr lang="en-SG" sz="1800" b="0" i="0" dirty="0">
                <a:solidFill>
                  <a:srgbClr val="000000"/>
                </a:solidFill>
                <a:effectLst/>
                <a:latin typeface="CMR12"/>
              </a:rPr>
              <a:t>in the opposite of the</a:t>
            </a:r>
            <a:br>
              <a:rPr lang="en-SG" sz="1800" b="0" i="0" dirty="0">
                <a:solidFill>
                  <a:srgbClr val="000000"/>
                </a:solidFill>
                <a:effectLst/>
                <a:latin typeface="CMR12"/>
              </a:rPr>
            </a:br>
            <a:r>
              <a:rPr lang="en-SG" sz="1800" b="0" i="0" dirty="0">
                <a:solidFill>
                  <a:srgbClr val="000000"/>
                </a:solidFill>
                <a:effectLst/>
                <a:latin typeface="CMR12"/>
              </a:rPr>
              <a:t>principal direction. We then project both points back onto </a:t>
            </a:r>
            <a:r>
              <a:rPr lang="en-SG" sz="1800" b="0" i="0" dirty="0">
                <a:solidFill>
                  <a:srgbClr val="000000"/>
                </a:solidFill>
                <a:effectLst/>
                <a:latin typeface="CMSY10"/>
              </a:rPr>
              <a:t>the manifold</a:t>
            </a:r>
            <a:r>
              <a:rPr lang="en-SG" sz="1800" b="0" i="0" dirty="0">
                <a:solidFill>
                  <a:srgbClr val="000000"/>
                </a:solidFill>
                <a:effectLst/>
                <a:latin typeface="CMR12"/>
              </a:rPr>
              <a:t>, </a:t>
            </a:r>
          </a:p>
          <a:p>
            <a:r>
              <a:rPr lang="en-SG" sz="1800" b="0" i="0" dirty="0">
                <a:solidFill>
                  <a:srgbClr val="000000"/>
                </a:solidFill>
                <a:effectLst/>
                <a:latin typeface="CMR12"/>
              </a:rPr>
              <a:t>Using the exponential map.</a:t>
            </a:r>
          </a:p>
          <a:p>
            <a:r>
              <a:rPr lang="en-SG" sz="1800" b="0" i="0" dirty="0">
                <a:solidFill>
                  <a:srgbClr val="000000"/>
                </a:solidFill>
                <a:effectLst/>
                <a:latin typeface="CMR12"/>
              </a:rPr>
              <a:t>Obtaining diagram 4. This is the end of the 1</a:t>
            </a:r>
            <a:r>
              <a:rPr lang="en-SG" sz="1800" b="0" i="0" baseline="30000" dirty="0">
                <a:solidFill>
                  <a:srgbClr val="000000"/>
                </a:solidFill>
                <a:effectLst/>
                <a:latin typeface="CMR12"/>
              </a:rPr>
              <a:t>st</a:t>
            </a:r>
            <a:r>
              <a:rPr lang="en-SG" sz="1800" b="0" i="0" dirty="0">
                <a:solidFill>
                  <a:srgbClr val="000000"/>
                </a:solidFill>
                <a:effectLst/>
                <a:latin typeface="CMR12"/>
              </a:rPr>
              <a:t> iteration. From this iteration onwards, </a:t>
            </a:r>
          </a:p>
          <a:p>
            <a:r>
              <a:rPr lang="en-SG" sz="1800" b="0" i="0" dirty="0">
                <a:solidFill>
                  <a:srgbClr val="000000"/>
                </a:solidFill>
                <a:effectLst/>
                <a:latin typeface="CMR12"/>
              </a:rPr>
              <a:t>We repeat steps 1 and 2 for each end of the current principal flow and obtain</a:t>
            </a:r>
          </a:p>
          <a:p>
            <a:endParaRPr lang="en-SG" sz="1800" b="0" i="0" dirty="0">
              <a:solidFill>
                <a:srgbClr val="000000"/>
              </a:solidFill>
              <a:effectLst/>
              <a:latin typeface="CMR12"/>
            </a:endParaRPr>
          </a:p>
          <a:p>
            <a:endParaRPr lang="en-SG" sz="1800" b="0" i="0" dirty="0">
              <a:solidFill>
                <a:srgbClr val="000000"/>
              </a:solidFill>
              <a:effectLst/>
              <a:latin typeface="CMR12"/>
            </a:endParaRPr>
          </a:p>
        </p:txBody>
      </p:sp>
      <p:sp>
        <p:nvSpPr>
          <p:cNvPr id="4" name="Slide Number Placeholder 3"/>
          <p:cNvSpPr>
            <a:spLocks noGrp="1"/>
          </p:cNvSpPr>
          <p:nvPr>
            <p:ph type="sldNum" sz="quarter" idx="5"/>
          </p:nvPr>
        </p:nvSpPr>
        <p:spPr/>
        <p:txBody>
          <a:bodyPr/>
          <a:lstStyle/>
          <a:p>
            <a:fld id="{F0BCE5D1-4E6A-4252-9457-3D6A32BFB9F2}" type="slidenum">
              <a:rPr lang="en-SG" smtClean="0"/>
              <a:t>32</a:t>
            </a:fld>
            <a:endParaRPr lang="en-SG"/>
          </a:p>
        </p:txBody>
      </p:sp>
    </p:spTree>
    <p:extLst>
      <p:ext uri="{BB962C8B-B14F-4D97-AF65-F5344CB8AC3E}">
        <p14:creationId xmlns:p14="http://schemas.microsoft.com/office/powerpoint/2010/main" val="3282210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Diagram 5. Here the principal directions at each end of the principal flow are in magenta.</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dirty="0">
                <a:solidFill>
                  <a:srgbClr val="000000"/>
                </a:solidFill>
                <a:effectLst/>
                <a:latin typeface="CMR12"/>
              </a:rPr>
              <a:t>As before,  we now move a step in each principal direction,</a:t>
            </a:r>
            <a:br>
              <a:rPr lang="en-SG" sz="1200" b="0" i="0" dirty="0">
                <a:solidFill>
                  <a:srgbClr val="000000"/>
                </a:solidFill>
                <a:effectLst/>
                <a:latin typeface="CMR12"/>
              </a:rPr>
            </a:br>
            <a:r>
              <a:rPr lang="en-SG" sz="1200" b="0" i="0" dirty="0">
                <a:solidFill>
                  <a:srgbClr val="000000"/>
                </a:solidFill>
                <a:effectLst/>
                <a:latin typeface="CMR12"/>
              </a:rPr>
              <a:t>then project both points back onto </a:t>
            </a:r>
            <a:r>
              <a:rPr lang="en-SG" sz="1200" b="0" i="1" dirty="0">
                <a:solidFill>
                  <a:srgbClr val="000000"/>
                </a:solidFill>
                <a:effectLst/>
                <a:latin typeface="CMSY10"/>
              </a:rPr>
              <a:t>the manifold using the exponential map</a:t>
            </a:r>
            <a:r>
              <a:rPr lang="en-SG" sz="1200" b="0" i="0" dirty="0">
                <a:solidFill>
                  <a:srgbClr val="000000"/>
                </a:solidFill>
                <a:effectLst/>
                <a:latin typeface="CMR12"/>
              </a:rPr>
              <a:t>.</a:t>
            </a:r>
            <a:br>
              <a:rPr lang="en-SG" sz="1200" b="0" i="0" dirty="0">
                <a:solidFill>
                  <a:srgbClr val="000000"/>
                </a:solidFill>
                <a:effectLst/>
                <a:latin typeface="CMR12"/>
              </a:rPr>
            </a:br>
            <a:r>
              <a:rPr lang="en-SG" sz="1200" b="0" i="0" dirty="0">
                <a:solidFill>
                  <a:srgbClr val="000000"/>
                </a:solidFill>
                <a:effectLst/>
                <a:latin typeface="CMR12"/>
              </a:rPr>
              <a:t>We repeat the procedure above until the maximum iterations is reached.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dirty="0">
              <a:solidFill>
                <a:srgbClr val="000000"/>
              </a:solidFill>
              <a:effectLst/>
              <a:latin typeface="CMR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dirty="0">
                <a:solidFill>
                  <a:srgbClr val="000000"/>
                </a:solidFill>
                <a:effectLst/>
                <a:latin typeface="CMR12"/>
              </a:rPr>
              <a:t>This is how the greedy principal flow is constructed.</a:t>
            </a:r>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33</a:t>
            </a:fld>
            <a:endParaRPr lang="en-SG"/>
          </a:p>
        </p:txBody>
      </p:sp>
    </p:spTree>
    <p:extLst>
      <p:ext uri="{BB962C8B-B14F-4D97-AF65-F5344CB8AC3E}">
        <p14:creationId xmlns:p14="http://schemas.microsoft.com/office/powerpoint/2010/main" val="1107724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Putting it all together, this is an illustration of </a:t>
            </a:r>
          </a:p>
          <a:p>
            <a:r>
              <a:rPr lang="en-SG" dirty="0"/>
              <a:t>our greedy principal flow algorithm, here is the algorithm </a:t>
            </a:r>
          </a:p>
          <a:p>
            <a:r>
              <a:rPr lang="en-SG" dirty="0"/>
              <a:t>Being run on S-shaped toy data.</a:t>
            </a:r>
          </a:p>
          <a:p>
            <a:endParaRPr lang="en-SG" dirty="0"/>
          </a:p>
          <a:p>
            <a:r>
              <a:rPr lang="en-SG" dirty="0"/>
              <a:t>Notice how it starts at the </a:t>
            </a:r>
            <a:r>
              <a:rPr lang="en-SG" dirty="0" err="1"/>
              <a:t>center</a:t>
            </a:r>
            <a:r>
              <a:rPr lang="en-SG" dirty="0"/>
              <a:t> and flows outwards. At each iteration, </a:t>
            </a:r>
          </a:p>
          <a:p>
            <a:r>
              <a:rPr lang="en-SG" dirty="0"/>
              <a:t>2 new points on both ends of the principal flow are added.</a:t>
            </a:r>
          </a:p>
          <a:p>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34</a:t>
            </a:fld>
            <a:endParaRPr lang="en-SG"/>
          </a:p>
        </p:txBody>
      </p:sp>
    </p:spTree>
    <p:extLst>
      <p:ext uri="{BB962C8B-B14F-4D97-AF65-F5344CB8AC3E}">
        <p14:creationId xmlns:p14="http://schemas.microsoft.com/office/powerpoint/2010/main" val="1302352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Next, we extend the idea of principal flows to attempt to find some boundary of the data. </a:t>
            </a:r>
          </a:p>
          <a:p>
            <a:r>
              <a:rPr lang="en-SG" sz="1800" b="0" i="0" dirty="0">
                <a:solidFill>
                  <a:srgbClr val="000000"/>
                </a:solidFill>
                <a:effectLst/>
                <a:latin typeface="CMR12"/>
              </a:rPr>
              <a:t>Let us assume that the data</a:t>
            </a:r>
            <a:br>
              <a:rPr lang="en-SG" sz="1800" b="0" i="0" dirty="0">
                <a:solidFill>
                  <a:srgbClr val="000000"/>
                </a:solidFill>
                <a:effectLst/>
                <a:latin typeface="CMR12"/>
              </a:rPr>
            </a:br>
            <a:r>
              <a:rPr lang="en-SG" sz="1800" b="0" i="0" dirty="0">
                <a:solidFill>
                  <a:srgbClr val="000000"/>
                </a:solidFill>
                <a:effectLst/>
                <a:latin typeface="CMR12"/>
              </a:rPr>
              <a:t>is contained in some ellipse on the hypersphere, or in the</a:t>
            </a:r>
          </a:p>
          <a:p>
            <a:r>
              <a:rPr lang="en-SG" sz="1800" b="0" i="0" dirty="0">
                <a:solidFill>
                  <a:srgbClr val="000000"/>
                </a:solidFill>
                <a:effectLst/>
                <a:latin typeface="CMR12"/>
              </a:rPr>
              <a:t>Case of this diagram, the sphere. Then our aim is to find some boundary</a:t>
            </a:r>
            <a:br>
              <a:rPr lang="en-SG" sz="1800" b="0" i="0" dirty="0">
                <a:solidFill>
                  <a:srgbClr val="000000"/>
                </a:solidFill>
                <a:effectLst/>
                <a:latin typeface="CMR12"/>
              </a:rPr>
            </a:br>
            <a:r>
              <a:rPr lang="en-SG" sz="1800" b="0" i="0" dirty="0">
                <a:solidFill>
                  <a:srgbClr val="000000"/>
                </a:solidFill>
                <a:effectLst/>
                <a:latin typeface="CMR12"/>
              </a:rPr>
              <a:t>around this ellipse, illustrated in green. We proceed similarly to the principal flow, except that we now save</a:t>
            </a:r>
            <a:br>
              <a:rPr lang="en-SG" sz="1800" b="0" i="0" dirty="0">
                <a:solidFill>
                  <a:srgbClr val="000000"/>
                </a:solidFill>
                <a:effectLst/>
                <a:latin typeface="CMR12"/>
              </a:rPr>
            </a:br>
            <a:r>
              <a:rPr lang="en-SG" sz="1800" b="0" i="1" dirty="0">
                <a:solidFill>
                  <a:srgbClr val="000000"/>
                </a:solidFill>
                <a:effectLst/>
                <a:latin typeface="CMMI12"/>
              </a:rPr>
              <a:t>the </a:t>
            </a:r>
            <a:r>
              <a:rPr lang="en-SG" sz="1800" b="0" i="0" dirty="0">
                <a:solidFill>
                  <a:srgbClr val="000000"/>
                </a:solidFill>
                <a:effectLst/>
                <a:latin typeface="CMMI12"/>
              </a:rPr>
              <a:t>eigenvectors corresponding to the </a:t>
            </a:r>
          </a:p>
          <a:p>
            <a:r>
              <a:rPr lang="en-SG" sz="1800" b="0" i="0" dirty="0">
                <a:solidFill>
                  <a:srgbClr val="000000"/>
                </a:solidFill>
                <a:effectLst/>
                <a:latin typeface="CMMI12"/>
              </a:rPr>
              <a:t>2 largest eigenvalues </a:t>
            </a:r>
            <a:r>
              <a:rPr lang="en-SG" sz="1800" b="0" i="0" dirty="0">
                <a:solidFill>
                  <a:srgbClr val="000000"/>
                </a:solidFill>
                <a:effectLst/>
                <a:latin typeface="CMR12"/>
              </a:rPr>
              <a:t>when we diagonalise </a:t>
            </a:r>
            <a:r>
              <a:rPr lang="en-SG" sz="1800" b="1" i="0" dirty="0">
                <a:solidFill>
                  <a:srgbClr val="000000"/>
                </a:solidFill>
                <a:effectLst/>
                <a:latin typeface="CMBX12"/>
              </a:rPr>
              <a:t>the covariance matrix, </a:t>
            </a:r>
          </a:p>
          <a:p>
            <a:r>
              <a:rPr lang="en-SG" sz="1800" b="0" i="0" dirty="0">
                <a:solidFill>
                  <a:srgbClr val="000000"/>
                </a:solidFill>
                <a:effectLst/>
                <a:latin typeface="CMR12"/>
              </a:rPr>
              <a:t>At each iteration, the boundary is calculated by moving a distance </a:t>
            </a:r>
          </a:p>
          <a:p>
            <a:r>
              <a:rPr lang="en-SG" sz="1800" b="0" i="0" dirty="0">
                <a:solidFill>
                  <a:srgbClr val="000000"/>
                </a:solidFill>
                <a:effectLst/>
                <a:latin typeface="CMR12"/>
              </a:rPr>
              <a:t>(which is the user defined radius) in the direction of </a:t>
            </a:r>
            <a:endParaRPr lang="en-SG" sz="1800" b="0" i="1" dirty="0">
              <a:solidFill>
                <a:srgbClr val="000000"/>
              </a:solidFill>
              <a:effectLst/>
              <a:latin typeface="CMMI12"/>
            </a:endParaRPr>
          </a:p>
          <a:p>
            <a:r>
              <a:rPr lang="en-SG" sz="1800" b="0" i="1" dirty="0">
                <a:solidFill>
                  <a:srgbClr val="000000"/>
                </a:solidFill>
                <a:effectLst/>
                <a:latin typeface="CMMI12"/>
              </a:rPr>
              <a:t>The 2</a:t>
            </a:r>
            <a:r>
              <a:rPr lang="en-SG" sz="1800" b="0" i="1" baseline="30000" dirty="0">
                <a:solidFill>
                  <a:srgbClr val="000000"/>
                </a:solidFill>
                <a:effectLst/>
                <a:latin typeface="CMMI12"/>
              </a:rPr>
              <a:t>nd</a:t>
            </a:r>
            <a:r>
              <a:rPr lang="en-SG" sz="1800" b="0" i="1" dirty="0">
                <a:solidFill>
                  <a:srgbClr val="000000"/>
                </a:solidFill>
                <a:effectLst/>
                <a:latin typeface="CMMI12"/>
              </a:rPr>
              <a:t> eigenvector</a:t>
            </a:r>
            <a:r>
              <a:rPr lang="en-SG" sz="1800" b="0" i="0" dirty="0">
                <a:solidFill>
                  <a:srgbClr val="000000"/>
                </a:solidFill>
                <a:effectLst/>
                <a:latin typeface="CMR8"/>
              </a:rPr>
              <a:t> </a:t>
            </a:r>
            <a:r>
              <a:rPr lang="en-SG" sz="1800" b="0" i="0" dirty="0">
                <a:solidFill>
                  <a:srgbClr val="000000"/>
                </a:solidFill>
                <a:effectLst/>
                <a:latin typeface="CMR12"/>
              </a:rPr>
              <a:t>orthogonal to the principal flow that approximates</a:t>
            </a:r>
            <a:br>
              <a:rPr lang="en-SG" sz="1800" b="0" i="0" dirty="0">
                <a:solidFill>
                  <a:srgbClr val="000000"/>
                </a:solidFill>
                <a:effectLst/>
                <a:latin typeface="CMR12"/>
              </a:rPr>
            </a:br>
            <a:r>
              <a:rPr lang="en-SG" sz="1800" b="0" i="0" dirty="0">
                <a:solidFill>
                  <a:srgbClr val="000000"/>
                </a:solidFill>
                <a:effectLst/>
                <a:latin typeface="CMR12"/>
              </a:rPr>
              <a:t>the radius of the ellipse that contains the data, </a:t>
            </a:r>
            <a:r>
              <a:rPr lang="en-SG" sz="1800" b="1" i="0" dirty="0">
                <a:solidFill>
                  <a:srgbClr val="000000"/>
                </a:solidFill>
                <a:effectLst/>
                <a:latin typeface="CMBX12"/>
              </a:rPr>
              <a:t>X.</a:t>
            </a:r>
          </a:p>
          <a:p>
            <a:endParaRPr lang="en-SG" sz="1800" b="1" i="0" dirty="0">
              <a:solidFill>
                <a:srgbClr val="000000"/>
              </a:solidFill>
              <a:effectLst/>
              <a:latin typeface="CMBX12"/>
            </a:endParaRPr>
          </a:p>
          <a:p>
            <a:r>
              <a:rPr lang="en-SG" sz="1800" b="1" i="0" dirty="0">
                <a:solidFill>
                  <a:srgbClr val="000000"/>
                </a:solidFill>
                <a:effectLst/>
                <a:latin typeface="CMBX12"/>
              </a:rPr>
              <a:t>And this is how the principal boundary is constructed in tandem with the principal flow.</a:t>
            </a:r>
          </a:p>
          <a:p>
            <a:br>
              <a:rPr lang="en-SG" dirty="0"/>
            </a:br>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35</a:t>
            </a:fld>
            <a:endParaRPr lang="en-SG"/>
          </a:p>
        </p:txBody>
      </p:sp>
    </p:spTree>
    <p:extLst>
      <p:ext uri="{BB962C8B-B14F-4D97-AF65-F5344CB8AC3E}">
        <p14:creationId xmlns:p14="http://schemas.microsoft.com/office/powerpoint/2010/main" val="1543849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we move on to the results of applying our greedy principal flow.</a:t>
            </a:r>
          </a:p>
        </p:txBody>
      </p:sp>
      <p:sp>
        <p:nvSpPr>
          <p:cNvPr id="4" name="Slide Number Placeholder 3"/>
          <p:cNvSpPr>
            <a:spLocks noGrp="1"/>
          </p:cNvSpPr>
          <p:nvPr>
            <p:ph type="sldNum" sz="quarter" idx="5"/>
          </p:nvPr>
        </p:nvSpPr>
        <p:spPr/>
        <p:txBody>
          <a:bodyPr/>
          <a:lstStyle/>
          <a:p>
            <a:fld id="{F0BCE5D1-4E6A-4252-9457-3D6A32BFB9F2}" type="slidenum">
              <a:rPr lang="en-SG" smtClean="0"/>
              <a:t>36</a:t>
            </a:fld>
            <a:endParaRPr lang="en-SG"/>
          </a:p>
        </p:txBody>
      </p:sp>
    </p:spTree>
    <p:extLst>
      <p:ext uri="{BB962C8B-B14F-4D97-AF65-F5344CB8AC3E}">
        <p14:creationId xmlns:p14="http://schemas.microsoft.com/office/powerpoint/2010/main" val="879194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37</a:t>
            </a:fld>
            <a:endParaRPr lang="en-SG"/>
          </a:p>
        </p:txBody>
      </p:sp>
    </p:spTree>
    <p:extLst>
      <p:ext uri="{BB962C8B-B14F-4D97-AF65-F5344CB8AC3E}">
        <p14:creationId xmlns:p14="http://schemas.microsoft.com/office/powerpoint/2010/main" val="1476044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go through different kinds of real world data, from the </a:t>
            </a:r>
          </a:p>
          <a:p>
            <a:r>
              <a:rPr lang="en-SG" dirty="0"/>
              <a:t>MNIST datasets to facial data sets</a:t>
            </a:r>
          </a:p>
        </p:txBody>
      </p:sp>
      <p:sp>
        <p:nvSpPr>
          <p:cNvPr id="4" name="Slide Number Placeholder 3"/>
          <p:cNvSpPr>
            <a:spLocks noGrp="1"/>
          </p:cNvSpPr>
          <p:nvPr>
            <p:ph type="sldNum" sz="quarter" idx="5"/>
          </p:nvPr>
        </p:nvSpPr>
        <p:spPr/>
        <p:txBody>
          <a:bodyPr/>
          <a:lstStyle/>
          <a:p>
            <a:fld id="{F0BCE5D1-4E6A-4252-9457-3D6A32BFB9F2}" type="slidenum">
              <a:rPr lang="en-SG" smtClean="0"/>
              <a:t>38</a:t>
            </a:fld>
            <a:endParaRPr lang="en-SG"/>
          </a:p>
        </p:txBody>
      </p:sp>
    </p:spTree>
    <p:extLst>
      <p:ext uri="{BB962C8B-B14F-4D97-AF65-F5344CB8AC3E}">
        <p14:creationId xmlns:p14="http://schemas.microsoft.com/office/powerpoint/2010/main" val="2391771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First we show our results on the MNIST dataset, a dataset of handwritten digits,</a:t>
            </a:r>
          </a:p>
          <a:p>
            <a:r>
              <a:rPr lang="en-SG" sz="1800" b="0" i="0" dirty="0">
                <a:solidFill>
                  <a:srgbClr val="000000"/>
                </a:solidFill>
                <a:effectLst/>
                <a:latin typeface="CMR12"/>
              </a:rPr>
              <a:t>Specifically we show our results when our algorithm is run only on the digit 3.</a:t>
            </a:r>
          </a:p>
          <a:p>
            <a:endParaRPr lang="en-SG" sz="1800" b="0" i="0" dirty="0">
              <a:solidFill>
                <a:srgbClr val="000000"/>
              </a:solidFill>
              <a:effectLst/>
              <a:latin typeface="CMR12"/>
            </a:endParaRPr>
          </a:p>
          <a:p>
            <a:r>
              <a:rPr lang="en-SG" sz="1800" b="0" i="0" dirty="0">
                <a:solidFill>
                  <a:srgbClr val="000000"/>
                </a:solidFill>
                <a:effectLst/>
                <a:latin typeface="CMR12"/>
              </a:rPr>
              <a:t>These images animated into a gif on the right, are points from the greedy principal</a:t>
            </a:r>
            <a:br>
              <a:rPr lang="en-SG" sz="1800" b="0" i="0" dirty="0">
                <a:solidFill>
                  <a:srgbClr val="000000"/>
                </a:solidFill>
                <a:effectLst/>
                <a:latin typeface="CMR12"/>
              </a:rPr>
            </a:br>
            <a:r>
              <a:rPr lang="en-SG" sz="1800" b="0" i="0" dirty="0">
                <a:solidFill>
                  <a:srgbClr val="000000"/>
                </a:solidFill>
                <a:effectLst/>
                <a:latin typeface="CMR12"/>
              </a:rPr>
              <a:t>flow using the binary kernel: they go from the start to the end of the principal flow obtained.</a:t>
            </a:r>
          </a:p>
          <a:p>
            <a:endParaRPr lang="en-SG" sz="1800" b="0" i="0" dirty="0">
              <a:solidFill>
                <a:srgbClr val="000000"/>
              </a:solidFill>
              <a:effectLst/>
              <a:latin typeface="CMR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dirty="0">
                <a:solidFill>
                  <a:srgbClr val="000000"/>
                </a:solidFill>
                <a:effectLst/>
                <a:latin typeface="CMR12"/>
              </a:rPr>
              <a:t>We observe that all the images obtained from 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dirty="0">
                <a:solidFill>
                  <a:srgbClr val="000000"/>
                </a:solidFill>
                <a:effectLst/>
                <a:latin typeface="CMR12"/>
              </a:rPr>
              <a:t>Principal flow are “nice" representations of 3s, in that</a:t>
            </a:r>
            <a:br>
              <a:rPr lang="en-SG" sz="1800" b="0" i="0" dirty="0">
                <a:solidFill>
                  <a:srgbClr val="000000"/>
                </a:solidFill>
                <a:effectLst/>
                <a:latin typeface="CMR12"/>
              </a:rPr>
            </a:br>
            <a:r>
              <a:rPr lang="en-SG" sz="1800" b="0" i="0" dirty="0">
                <a:solidFill>
                  <a:srgbClr val="000000"/>
                </a:solidFill>
                <a:effectLst/>
                <a:latin typeface="CMR12"/>
              </a:rPr>
              <a:t>they cannot be confused with any other digit,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dirty="0">
                <a:solidFill>
                  <a:srgbClr val="000000"/>
                </a:solidFill>
                <a:effectLst/>
                <a:latin typeface="CMR12"/>
              </a:rPr>
              <a:t>and they seem to be quite neatly written. </a:t>
            </a:r>
          </a:p>
          <a:p>
            <a:endParaRPr lang="en-SG" sz="1800" b="0" i="0" dirty="0">
              <a:solidFill>
                <a:srgbClr val="000000"/>
              </a:solidFill>
              <a:effectLst/>
              <a:latin typeface="CMR12"/>
            </a:endParaRPr>
          </a:p>
          <a:p>
            <a:r>
              <a:rPr lang="en-SG" sz="1800" b="0" i="0" dirty="0">
                <a:solidFill>
                  <a:srgbClr val="000000"/>
                </a:solidFill>
                <a:effectLst/>
                <a:latin typeface="CMR12"/>
              </a:rPr>
              <a:t>Our principal flow algorithm obtaining these representations suggests that it has found some path</a:t>
            </a:r>
            <a:br>
              <a:rPr lang="en-SG" sz="1800" b="0" i="0" dirty="0">
                <a:solidFill>
                  <a:srgbClr val="000000"/>
                </a:solidFill>
                <a:effectLst/>
                <a:latin typeface="CMR12"/>
              </a:rPr>
            </a:br>
            <a:r>
              <a:rPr lang="en-SG" sz="1800" b="0" i="0" dirty="0">
                <a:solidFill>
                  <a:srgbClr val="000000"/>
                </a:solidFill>
                <a:effectLst/>
                <a:latin typeface="CMR12"/>
              </a:rPr>
              <a:t>through the data that has intuitive meaning: the images from this path are easily discernible, </a:t>
            </a:r>
          </a:p>
          <a:p>
            <a:r>
              <a:rPr lang="en-SG" sz="1800" b="0" i="0" dirty="0">
                <a:solidFill>
                  <a:srgbClr val="000000"/>
                </a:solidFill>
                <a:effectLst/>
                <a:latin typeface="CMR12"/>
              </a:rPr>
              <a:t>and seems to validate our choice of a hypersphere for </a:t>
            </a:r>
            <a:r>
              <a:rPr lang="en-SG" sz="1800" b="0" i="1" dirty="0">
                <a:solidFill>
                  <a:srgbClr val="000000"/>
                </a:solidFill>
                <a:effectLst/>
                <a:latin typeface="CMSY10"/>
              </a:rPr>
              <a:t>our manifold</a:t>
            </a:r>
            <a:r>
              <a:rPr lang="en-SG" sz="1800" b="0" i="0" dirty="0">
                <a:solidFill>
                  <a:srgbClr val="000000"/>
                </a:solidFill>
                <a:effectLst/>
                <a:latin typeface="CMR12"/>
              </a:rPr>
              <a:t>, since data that intuitively</a:t>
            </a:r>
            <a:br>
              <a:rPr lang="en-SG" sz="1800" b="0" i="0" dirty="0">
                <a:solidFill>
                  <a:srgbClr val="000000"/>
                </a:solidFill>
                <a:effectLst/>
                <a:latin typeface="CMR12"/>
              </a:rPr>
            </a:br>
            <a:r>
              <a:rPr lang="en-SG" sz="1800" b="0" i="0" dirty="0">
                <a:solidFill>
                  <a:srgbClr val="000000"/>
                </a:solidFill>
                <a:effectLst/>
                <a:latin typeface="CMR12"/>
              </a:rPr>
              <a:t>should be “near" each other, such as 3s that look the same, are indeed close on </a:t>
            </a:r>
            <a:r>
              <a:rPr lang="en-SG" sz="1800" b="0" i="1" dirty="0">
                <a:solidFill>
                  <a:srgbClr val="000000"/>
                </a:solidFill>
                <a:effectLst/>
                <a:latin typeface="CMSY10"/>
              </a:rPr>
              <a:t>the manifold.</a:t>
            </a:r>
            <a:endParaRPr lang="en-SG" sz="1800" b="0" i="0" dirty="0">
              <a:solidFill>
                <a:srgbClr val="000000"/>
              </a:solidFill>
              <a:effectLst/>
              <a:latin typeface="CMR12"/>
            </a:endParaRPr>
          </a:p>
          <a:p>
            <a:endParaRPr lang="en-SG" sz="1800" b="0" i="0" dirty="0">
              <a:solidFill>
                <a:srgbClr val="000000"/>
              </a:solidFill>
              <a:effectLst/>
              <a:latin typeface="CMR12"/>
            </a:endParaRPr>
          </a:p>
          <a:p>
            <a:r>
              <a:rPr lang="en-SG" sz="1800" b="0" i="0" dirty="0">
                <a:solidFill>
                  <a:srgbClr val="000000"/>
                </a:solidFill>
                <a:effectLst/>
                <a:latin typeface="CMR12"/>
              </a:rPr>
              <a:t>And here we can see the principal flow describe to us the variability within these nice 3s: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dirty="0">
                <a:solidFill>
                  <a:srgbClr val="000000"/>
                </a:solidFill>
                <a:effectLst/>
                <a:latin typeface="CMR12"/>
              </a:rPr>
              <a:t>the slant of the digit. We can see that the digits start out leaning left, then slowly</a:t>
            </a:r>
            <a:br>
              <a:rPr lang="en-SG" sz="1800" b="0" i="0" dirty="0">
                <a:solidFill>
                  <a:srgbClr val="000000"/>
                </a:solidFill>
                <a:effectLst/>
                <a:latin typeface="CMR12"/>
              </a:rPr>
            </a:br>
            <a:r>
              <a:rPr lang="en-SG" sz="1800" b="0" i="0" dirty="0">
                <a:solidFill>
                  <a:srgbClr val="000000"/>
                </a:solidFill>
                <a:effectLst/>
                <a:latin typeface="CMR12"/>
              </a:rPr>
              <a:t>rotate to slant to the right, going through a phase of being perfectly </a:t>
            </a:r>
            <a:r>
              <a:rPr lang="en-SG" sz="1800" b="0" i="0" dirty="0" err="1">
                <a:solidFill>
                  <a:srgbClr val="000000"/>
                </a:solidFill>
                <a:effectLst/>
                <a:latin typeface="CMR12"/>
              </a:rPr>
              <a:t>centered</a:t>
            </a:r>
            <a:r>
              <a:rPr lang="en-SG" sz="1800" b="0" i="0" dirty="0">
                <a:solidFill>
                  <a:srgbClr val="000000"/>
                </a:solidFill>
                <a:effectLst/>
                <a:latin typeface="CMR12"/>
              </a:rPr>
              <a:t>.</a:t>
            </a:r>
          </a:p>
          <a:p>
            <a:endParaRPr lang="en-SG" sz="1800" b="0" i="0" dirty="0">
              <a:solidFill>
                <a:srgbClr val="000000"/>
              </a:solidFill>
              <a:effectLst/>
              <a:latin typeface="CMR12"/>
            </a:endParaRPr>
          </a:p>
          <a:p>
            <a:endParaRPr lang="en-SG" sz="1800" b="0" i="0" dirty="0">
              <a:solidFill>
                <a:srgbClr val="000000"/>
              </a:solidFill>
              <a:effectLst/>
              <a:latin typeface="CMR12"/>
            </a:endParaRPr>
          </a:p>
          <a:p>
            <a:r>
              <a:rPr lang="en-SG" sz="1800" b="0" i="0" dirty="0">
                <a:solidFill>
                  <a:srgbClr val="000000"/>
                </a:solidFill>
                <a:effectLst/>
                <a:latin typeface="CMR12"/>
              </a:rPr>
              <a:t>Additionally, this gradual change in orientation of the digit along the curve </a:t>
            </a:r>
          </a:p>
          <a:p>
            <a:r>
              <a:rPr lang="en-SG" sz="1800" b="0" i="0" dirty="0">
                <a:solidFill>
                  <a:srgbClr val="000000"/>
                </a:solidFill>
                <a:effectLst/>
                <a:latin typeface="CMR12"/>
              </a:rPr>
              <a:t>suggests that our greedy principal flow is able to find a central</a:t>
            </a:r>
            <a:r>
              <a:rPr lang="en-SG" dirty="0"/>
              <a:t> </a:t>
            </a:r>
          </a:p>
          <a:p>
            <a:r>
              <a:rPr lang="en-SG" sz="1800" b="0" i="0" dirty="0">
                <a:solidFill>
                  <a:srgbClr val="000000"/>
                </a:solidFill>
                <a:effectLst/>
                <a:latin typeface="CMR12"/>
              </a:rPr>
              <a:t>path that not only describes variability present in the data, but that also translates to some</a:t>
            </a:r>
            <a:br>
              <a:rPr lang="en-SG" sz="1800" b="0" i="0" dirty="0">
                <a:solidFill>
                  <a:srgbClr val="000000"/>
                </a:solidFill>
                <a:effectLst/>
                <a:latin typeface="CMR12"/>
              </a:rPr>
            </a:br>
            <a:r>
              <a:rPr lang="en-SG" sz="1800" b="0" i="0" dirty="0">
                <a:solidFill>
                  <a:srgbClr val="000000"/>
                </a:solidFill>
                <a:effectLst/>
                <a:latin typeface="CMR12"/>
              </a:rPr>
              <a:t>real world meaning, as it continually tilts to the right.</a:t>
            </a:r>
          </a:p>
          <a:p>
            <a:endParaRPr lang="en-SG" sz="1800" b="0" i="0" dirty="0">
              <a:solidFill>
                <a:srgbClr val="000000"/>
              </a:solidFill>
              <a:effectLst/>
              <a:latin typeface="CMR12"/>
            </a:endParaRPr>
          </a:p>
          <a:p>
            <a:r>
              <a:rPr lang="en-SG" sz="1800" b="0" i="0" dirty="0">
                <a:solidFill>
                  <a:srgbClr val="000000"/>
                </a:solidFill>
                <a:effectLst/>
                <a:latin typeface="CMR12"/>
              </a:rPr>
              <a:t>From our results from the MNIST data, we can see that our greedy</a:t>
            </a:r>
            <a:br>
              <a:rPr lang="en-SG" sz="1800" b="0" i="0" dirty="0">
                <a:solidFill>
                  <a:srgbClr val="000000"/>
                </a:solidFill>
                <a:effectLst/>
                <a:latin typeface="CMR12"/>
              </a:rPr>
            </a:br>
            <a:r>
              <a:rPr lang="en-SG" sz="1800" b="0" i="0" dirty="0">
                <a:solidFill>
                  <a:srgbClr val="000000"/>
                </a:solidFill>
                <a:effectLst/>
                <a:latin typeface="CMR12"/>
              </a:rPr>
              <a:t>principal flow can be used to understand our data better, and seek out some patterns of</a:t>
            </a:r>
            <a:br>
              <a:rPr lang="en-SG" sz="1800" b="0" i="0" dirty="0">
                <a:solidFill>
                  <a:srgbClr val="000000"/>
                </a:solidFill>
                <a:effectLst/>
                <a:latin typeface="CMR12"/>
              </a:rPr>
            </a:br>
            <a:r>
              <a:rPr lang="en-SG" sz="1800" b="0" i="0" dirty="0">
                <a:solidFill>
                  <a:srgbClr val="000000"/>
                </a:solidFill>
                <a:effectLst/>
                <a:latin typeface="CMR12"/>
              </a:rPr>
              <a:t>variation that we might otherwise be oblivious to.</a:t>
            </a:r>
            <a:br>
              <a:rPr lang="en-SG" dirty="0"/>
            </a:br>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39</a:t>
            </a:fld>
            <a:endParaRPr lang="en-SG"/>
          </a:p>
        </p:txBody>
      </p:sp>
    </p:spTree>
    <p:extLst>
      <p:ext uri="{BB962C8B-B14F-4D97-AF65-F5344CB8AC3E}">
        <p14:creationId xmlns:p14="http://schemas.microsoft.com/office/powerpoint/2010/main" val="4137360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 main points motivated this 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With the increase in computing power and the availability and popularity of big data, there are now a multitude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Multivariate datasets available to us for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While using datasets to predict some quantity or the class of some unseen data is very popular,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dirty="0">
                <a:solidFill>
                  <a:srgbClr val="000000"/>
                </a:solidFill>
                <a:effectLst/>
                <a:latin typeface="CMR12"/>
              </a:rPr>
              <a:t>we can also use these datasets in a more subtle, but no less important</a:t>
            </a:r>
            <a:br>
              <a:rPr lang="en-SG" sz="1800" b="0" i="0" dirty="0">
                <a:solidFill>
                  <a:srgbClr val="000000"/>
                </a:solidFill>
                <a:effectLst/>
                <a:latin typeface="CMR12"/>
              </a:rPr>
            </a:br>
            <a:r>
              <a:rPr lang="en-SG" sz="1800" b="0" i="0" dirty="0">
                <a:solidFill>
                  <a:srgbClr val="000000"/>
                </a:solidFill>
                <a:effectLst/>
                <a:latin typeface="CMR12"/>
              </a:rPr>
              <a:t>way: to discover patterns in the data and glean more information from it: which is known as unsupervised learning. </a:t>
            </a:r>
            <a:endParaRPr lang="en-SG" sz="2400" b="0" i="0" dirty="0">
              <a:solidFill>
                <a:srgbClr val="000000"/>
              </a:solidFill>
              <a:effectLst/>
              <a:latin typeface="CMR1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400" b="0" i="0" dirty="0">
              <a:solidFill>
                <a:srgbClr val="000000"/>
              </a:solidFill>
              <a:effectLst/>
              <a:latin typeface="CMR1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2400" b="0" i="0" dirty="0">
                <a:solidFill>
                  <a:srgbClr val="000000"/>
                </a:solidFill>
                <a:effectLst/>
                <a:latin typeface="CMR12"/>
              </a:rPr>
              <a:t>And this of course leads into the 2nd motivation for this thesis: </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manifold hypothesis.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It states that natural data forms lower-dimensional manifolds in its embedding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b="0" i="0" dirty="0">
              <a:solidFill>
                <a:srgbClr val="333333"/>
              </a:solidFill>
              <a:effectLst/>
              <a:latin typeface="CM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What if the many multivariate datasets available to us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were perhaps sampled from some lower dimensional manifold,</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And more interestingly resided in non-Euclidean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b="0" i="0" dirty="0">
              <a:solidFill>
                <a:srgbClr val="333333"/>
              </a:solidFill>
              <a:effectLst/>
              <a:latin typeface="CM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If this was true, then methods like principal component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Which assumes the data is sampled from Euclidean space, would not be very 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And could be further improved if we considered extending it more naturally to manifolds.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b="0" i="0" dirty="0">
              <a:solidFill>
                <a:srgbClr val="333333"/>
              </a:solidFill>
              <a:effectLst/>
              <a:latin typeface="CM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And this has been done: principal flows was created by prof </a:t>
            </a:r>
            <a:r>
              <a:rPr lang="en-SG" sz="1600" b="0" i="0" dirty="0" err="1">
                <a:solidFill>
                  <a:srgbClr val="333333"/>
                </a:solidFill>
                <a:effectLst/>
                <a:latin typeface="CMS"/>
              </a:rPr>
              <a:t>yao</a:t>
            </a:r>
            <a:endParaRPr lang="en-SG" sz="1600" b="0" i="0" dirty="0">
              <a:solidFill>
                <a:srgbClr val="333333"/>
              </a:solidFill>
              <a:effectLst/>
              <a:latin typeface="CM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Which did extend the concept of PCA to manifolds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but it was solved using variational calculus, which is the calculus of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b="0" i="0" dirty="0">
              <a:solidFill>
                <a:srgbClr val="333333"/>
              </a:solidFill>
              <a:effectLst/>
              <a:latin typeface="CM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Thus the question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Could we create principal flows more simply?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And could this simpler method actually function as we wanted it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i="0" dirty="0">
                <a:solidFill>
                  <a:srgbClr val="333333"/>
                </a:solidFill>
                <a:effectLst/>
                <a:latin typeface="CMS"/>
              </a:rPr>
              <a:t>What information could it glean from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dirty="0"/>
          </a:p>
          <a:p>
            <a:endParaRPr lang="en-SG" sz="1600" dirty="0"/>
          </a:p>
        </p:txBody>
      </p:sp>
      <p:sp>
        <p:nvSpPr>
          <p:cNvPr id="4" name="Slide Number Placeholder 3"/>
          <p:cNvSpPr>
            <a:spLocks noGrp="1"/>
          </p:cNvSpPr>
          <p:nvPr>
            <p:ph type="sldNum" sz="quarter" idx="5"/>
          </p:nvPr>
        </p:nvSpPr>
        <p:spPr/>
        <p:txBody>
          <a:bodyPr/>
          <a:lstStyle/>
          <a:p>
            <a:fld id="{F0BCE5D1-4E6A-4252-9457-3D6A32BFB9F2}" type="slidenum">
              <a:rPr lang="en-SG" smtClean="0"/>
              <a:t>4</a:t>
            </a:fld>
            <a:endParaRPr lang="en-SG"/>
          </a:p>
        </p:txBody>
      </p:sp>
    </p:spTree>
    <p:extLst>
      <p:ext uri="{BB962C8B-B14F-4D97-AF65-F5344CB8AC3E}">
        <p14:creationId xmlns:p14="http://schemas.microsoft.com/office/powerpoint/2010/main" val="3121925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dirty="0">
                <a:solidFill>
                  <a:srgbClr val="000000"/>
                </a:solidFill>
                <a:effectLst/>
                <a:latin typeface="CMR12"/>
              </a:rPr>
              <a:t>Now we display the results of running our algorithm on the </a:t>
            </a:r>
            <a:r>
              <a:rPr lang="en-SG" sz="1800" b="0" i="0" dirty="0" err="1">
                <a:solidFill>
                  <a:srgbClr val="000000"/>
                </a:solidFill>
                <a:effectLst/>
                <a:latin typeface="CMR12"/>
              </a:rPr>
              <a:t>olivetti</a:t>
            </a:r>
            <a:r>
              <a:rPr lang="en-SG" sz="1800" b="0" i="0" dirty="0">
                <a:solidFill>
                  <a:srgbClr val="000000"/>
                </a:solidFill>
                <a:effectLst/>
                <a:latin typeface="CMR12"/>
              </a:rPr>
              <a:t> faces dataset:</a:t>
            </a:r>
          </a:p>
          <a:p>
            <a:r>
              <a:rPr lang="en-SG" sz="1800" b="0" i="0" dirty="0">
                <a:solidFill>
                  <a:srgbClr val="000000"/>
                </a:solidFill>
                <a:effectLst/>
                <a:latin typeface="CMR12"/>
              </a:rPr>
              <a:t> a set of facial images taken </a:t>
            </a:r>
            <a:r>
              <a:rPr lang="en-SG" sz="2800" b="0" i="0" dirty="0">
                <a:solidFill>
                  <a:srgbClr val="1D1F22"/>
                </a:solidFill>
                <a:effectLst/>
                <a:latin typeface="Helvetica" panose="020B0604020202020204" pitchFamily="34" charset="0"/>
              </a:rPr>
              <a:t>at AT&amp;T Laboratories Cambridge</a:t>
            </a:r>
            <a:r>
              <a:rPr lang="en-SG" sz="1800" b="0" i="0" dirty="0">
                <a:solidFill>
                  <a:srgbClr val="000000"/>
                </a:solidFill>
                <a:effectLst/>
                <a:latin typeface="CMR12"/>
              </a:rPr>
              <a:t>.</a:t>
            </a:r>
          </a:p>
          <a:p>
            <a:endParaRPr lang="en-SG" sz="1800" b="0" i="0" dirty="0">
              <a:solidFill>
                <a:srgbClr val="000000"/>
              </a:solidFill>
              <a:effectLst/>
              <a:latin typeface="CMR12"/>
            </a:endParaRPr>
          </a:p>
          <a:p>
            <a:r>
              <a:rPr lang="en-SG" sz="1800" b="0" i="0" dirty="0">
                <a:solidFill>
                  <a:srgbClr val="000000"/>
                </a:solidFill>
                <a:effectLst/>
                <a:latin typeface="CMR12"/>
              </a:rPr>
              <a:t>Here once again the animation in the slide shows the images obtained </a:t>
            </a:r>
          </a:p>
          <a:p>
            <a:r>
              <a:rPr lang="en-SG" sz="1800" b="0" i="0" dirty="0">
                <a:solidFill>
                  <a:srgbClr val="000000"/>
                </a:solidFill>
                <a:effectLst/>
                <a:latin typeface="CMR12"/>
              </a:rPr>
              <a:t>From the principal flow from start to end, and begins with the bearded man with glasses </a:t>
            </a:r>
          </a:p>
          <a:p>
            <a:r>
              <a:rPr lang="en-SG" sz="1800" b="0" i="0" dirty="0">
                <a:solidFill>
                  <a:srgbClr val="000000"/>
                </a:solidFill>
                <a:effectLst/>
                <a:latin typeface="CMR12"/>
              </a:rPr>
              <a:t>Directly facing the camera.</a:t>
            </a:r>
          </a:p>
          <a:p>
            <a:endParaRPr lang="en-SG" sz="1800" b="0" i="0" dirty="0">
              <a:solidFill>
                <a:srgbClr val="000000"/>
              </a:solidFill>
              <a:effectLst/>
              <a:latin typeface="CMR12"/>
            </a:endParaRPr>
          </a:p>
          <a:p>
            <a:r>
              <a:rPr lang="en-SG" sz="1800" b="0" i="0" dirty="0">
                <a:solidFill>
                  <a:srgbClr val="000000"/>
                </a:solidFill>
                <a:effectLst/>
                <a:latin typeface="CMR12"/>
              </a:rPr>
              <a:t>We can see that the principal flow obtained contains clear pictures of faces, albeit with the</a:t>
            </a:r>
            <a:br>
              <a:rPr lang="en-SG" sz="1800" b="0" i="0" dirty="0">
                <a:solidFill>
                  <a:srgbClr val="000000"/>
                </a:solidFill>
                <a:effectLst/>
                <a:latin typeface="CMR12"/>
              </a:rPr>
            </a:br>
            <a:r>
              <a:rPr lang="en-SG" sz="1800" b="0" i="0" dirty="0">
                <a:solidFill>
                  <a:srgbClr val="000000"/>
                </a:solidFill>
                <a:effectLst/>
                <a:latin typeface="CMR12"/>
              </a:rPr>
              <a:t>bottom half of their faces slightly blurred. This again echoes what we saw with the MNIST data:</a:t>
            </a:r>
          </a:p>
          <a:p>
            <a:r>
              <a:rPr lang="en-SG" sz="1800" b="0" i="0" dirty="0">
                <a:solidFill>
                  <a:srgbClr val="000000"/>
                </a:solidFill>
                <a:effectLst/>
                <a:latin typeface="CMR12"/>
              </a:rPr>
              <a:t>That we are able to obtain nice representations of data from the principal flow.</a:t>
            </a:r>
          </a:p>
          <a:p>
            <a:r>
              <a:rPr lang="en-SG" sz="1800" b="0" i="0" dirty="0">
                <a:solidFill>
                  <a:srgbClr val="000000"/>
                </a:solidFill>
                <a:effectLst/>
                <a:latin typeface="CMR12"/>
              </a:rPr>
              <a:t>As with our results from the MNIST data, we can glean meaning from </a:t>
            </a:r>
          </a:p>
          <a:p>
            <a:r>
              <a:rPr lang="en-SG" sz="1800" b="0" i="0" dirty="0">
                <a:solidFill>
                  <a:srgbClr val="000000"/>
                </a:solidFill>
                <a:effectLst/>
                <a:latin typeface="CMR12"/>
              </a:rPr>
              <a:t>neighbouring images on the curve: they are close to each other in a meaningful way. </a:t>
            </a:r>
          </a:p>
          <a:p>
            <a:endParaRPr lang="en-SG" sz="1800" b="0" i="0" dirty="0">
              <a:solidFill>
                <a:srgbClr val="000000"/>
              </a:solidFill>
              <a:effectLst/>
              <a:latin typeface="CMR12"/>
            </a:endParaRPr>
          </a:p>
          <a:p>
            <a:r>
              <a:rPr lang="en-SG" sz="1800" b="0" i="0" dirty="0">
                <a:solidFill>
                  <a:srgbClr val="000000"/>
                </a:solidFill>
                <a:effectLst/>
                <a:latin typeface="CMR12"/>
              </a:rPr>
              <a:t>This can be seen from how the set of faces start out </a:t>
            </a:r>
          </a:p>
          <a:p>
            <a:r>
              <a:rPr lang="en-SG" sz="1800" b="0" i="0" dirty="0">
                <a:solidFill>
                  <a:srgbClr val="000000"/>
                </a:solidFill>
                <a:effectLst/>
                <a:latin typeface="CMR12"/>
              </a:rPr>
              <a:t>Facing us, but gradually transition to being slightly tilted away, </a:t>
            </a:r>
          </a:p>
          <a:p>
            <a:r>
              <a:rPr lang="en-SG" sz="1800" b="0" i="0" dirty="0">
                <a:solidFill>
                  <a:srgbClr val="000000"/>
                </a:solidFill>
                <a:effectLst/>
                <a:latin typeface="CMR12"/>
              </a:rPr>
              <a:t>With their faces going through different angles.</a:t>
            </a:r>
          </a:p>
          <a:p>
            <a:endParaRPr lang="en-SG" sz="1800" b="0" i="0" dirty="0">
              <a:solidFill>
                <a:srgbClr val="000000"/>
              </a:solidFill>
              <a:effectLst/>
              <a:latin typeface="CMR12"/>
            </a:endParaRPr>
          </a:p>
          <a:p>
            <a:br>
              <a:rPr lang="en-SG" sz="1800" b="0" i="0" dirty="0">
                <a:solidFill>
                  <a:srgbClr val="000000"/>
                </a:solidFill>
                <a:effectLst/>
                <a:latin typeface="CMR12"/>
              </a:rPr>
            </a:br>
            <a:r>
              <a:rPr lang="en-SG" sz="1800" b="0" i="0" dirty="0">
                <a:solidFill>
                  <a:srgbClr val="000000"/>
                </a:solidFill>
                <a:effectLst/>
                <a:latin typeface="CMR12"/>
              </a:rPr>
              <a:t>It also shows that our principal flow is able to find a path on the hypersphere that makes</a:t>
            </a:r>
            <a:br>
              <a:rPr lang="en-SG" sz="1800" b="0" i="0" dirty="0">
                <a:solidFill>
                  <a:srgbClr val="000000"/>
                </a:solidFill>
                <a:effectLst/>
                <a:latin typeface="CMR12"/>
              </a:rPr>
            </a:br>
            <a:r>
              <a:rPr lang="en-SG" sz="1800" b="0" i="0" dirty="0">
                <a:solidFill>
                  <a:srgbClr val="000000"/>
                </a:solidFill>
                <a:effectLst/>
                <a:latin typeface="CMR12"/>
              </a:rPr>
              <a:t>real-world sense: faces on the curve transition from one angle to another and remain at that</a:t>
            </a:r>
            <a:br>
              <a:rPr lang="en-SG" sz="1800" b="0" i="0" dirty="0">
                <a:solidFill>
                  <a:srgbClr val="000000"/>
                </a:solidFill>
                <a:effectLst/>
                <a:latin typeface="CMR12"/>
              </a:rPr>
            </a:br>
            <a:r>
              <a:rPr lang="en-SG" sz="1800" b="0" i="0" dirty="0">
                <a:solidFill>
                  <a:srgbClr val="000000"/>
                </a:solidFill>
                <a:effectLst/>
                <a:latin typeface="CMR12"/>
              </a:rPr>
              <a:t>angle without jumping back and forth between facial angles. This again validates our choice of using </a:t>
            </a:r>
          </a:p>
          <a:p>
            <a:r>
              <a:rPr lang="en-SG" sz="1800" b="0" i="0" dirty="0">
                <a:solidFill>
                  <a:srgbClr val="000000"/>
                </a:solidFill>
                <a:effectLst/>
                <a:latin typeface="CMR12"/>
              </a:rPr>
              <a:t>The hypersphere as our manifold, since faces near to each other face the camera at similar angles, </a:t>
            </a:r>
          </a:p>
          <a:p>
            <a:r>
              <a:rPr lang="en-SG" sz="1800" b="0" i="0" dirty="0">
                <a:solidFill>
                  <a:srgbClr val="000000"/>
                </a:solidFill>
                <a:effectLst/>
                <a:latin typeface="CMR12"/>
              </a:rPr>
              <a:t>Which makes sense.</a:t>
            </a:r>
          </a:p>
          <a:p>
            <a:br>
              <a:rPr lang="en-SG" sz="1800" b="0" i="0" dirty="0">
                <a:solidFill>
                  <a:srgbClr val="000000"/>
                </a:solidFill>
                <a:effectLst/>
                <a:latin typeface="CMR12"/>
              </a:rPr>
            </a:br>
            <a:r>
              <a:rPr lang="en-SG" sz="1800" b="0" i="0" dirty="0">
                <a:solidFill>
                  <a:srgbClr val="000000"/>
                </a:solidFill>
                <a:effectLst/>
                <a:latin typeface="CMR12"/>
              </a:rPr>
              <a:t>Observing the images closely, we can see that these faces differ the most in the angle of their</a:t>
            </a:r>
            <a:br>
              <a:rPr lang="en-SG" sz="1800" b="0" i="0" dirty="0">
                <a:solidFill>
                  <a:srgbClr val="000000"/>
                </a:solidFill>
                <a:effectLst/>
                <a:latin typeface="CMR12"/>
              </a:rPr>
            </a:br>
            <a:r>
              <a:rPr lang="en-SG" sz="1800" b="0" i="0" dirty="0">
                <a:solidFill>
                  <a:srgbClr val="000000"/>
                </a:solidFill>
                <a:effectLst/>
                <a:latin typeface="CMR12"/>
              </a:rPr>
              <a:t>face, whether they wear glasses, and whether they have a beard. </a:t>
            </a:r>
          </a:p>
          <a:p>
            <a:endParaRPr lang="en-SG" sz="1800" b="0" i="0" dirty="0">
              <a:solidFill>
                <a:srgbClr val="000000"/>
              </a:solidFill>
              <a:effectLst/>
              <a:latin typeface="CMR12"/>
            </a:endParaRPr>
          </a:p>
          <a:p>
            <a:r>
              <a:rPr lang="en-SG" sz="1800" b="0" i="0" dirty="0">
                <a:solidFill>
                  <a:srgbClr val="000000"/>
                </a:solidFill>
                <a:effectLst/>
                <a:latin typeface="CMR12"/>
              </a:rPr>
              <a:t>We observe that the pictures on our flow seem to be mostly of men.</a:t>
            </a:r>
          </a:p>
          <a:p>
            <a:endParaRPr lang="en-SG" sz="1800" b="0" i="0" dirty="0">
              <a:solidFill>
                <a:srgbClr val="000000"/>
              </a:solidFill>
              <a:effectLst/>
              <a:latin typeface="CMR12"/>
            </a:endParaRPr>
          </a:p>
          <a:p>
            <a:r>
              <a:rPr lang="en-SG" sz="1800" b="0" i="0" dirty="0">
                <a:solidFill>
                  <a:srgbClr val="000000"/>
                </a:solidFill>
                <a:effectLst/>
                <a:latin typeface="CMR12"/>
              </a:rPr>
              <a:t>Thus, It seems like our principal flow captures the variability between men </a:t>
            </a:r>
          </a:p>
          <a:p>
            <a:r>
              <a:rPr lang="en-SG" sz="1800" b="0" i="0" dirty="0">
                <a:solidFill>
                  <a:srgbClr val="000000"/>
                </a:solidFill>
                <a:effectLst/>
                <a:latin typeface="CMR12"/>
              </a:rPr>
              <a:t>more so than between men and women.</a:t>
            </a:r>
            <a:br>
              <a:rPr lang="en-SG" sz="1800" b="0" i="0" dirty="0">
                <a:solidFill>
                  <a:srgbClr val="000000"/>
                </a:solidFill>
                <a:effectLst/>
                <a:latin typeface="CMR12"/>
              </a:rPr>
            </a:br>
            <a:r>
              <a:rPr lang="en-SG" sz="1800" b="0" i="0" dirty="0">
                <a:solidFill>
                  <a:srgbClr val="000000"/>
                </a:solidFill>
                <a:effectLst/>
                <a:latin typeface="CMR12"/>
              </a:rPr>
              <a:t>However, there could be a logical reason for this.</a:t>
            </a:r>
          </a:p>
          <a:p>
            <a:endParaRPr lang="en-SG" sz="1800" b="0" i="0" dirty="0">
              <a:solidFill>
                <a:srgbClr val="000000"/>
              </a:solidFill>
              <a:effectLst/>
              <a:latin typeface="CMR12"/>
            </a:endParaRPr>
          </a:p>
          <a:p>
            <a:r>
              <a:rPr lang="en-SG" sz="1800" b="0" i="0" dirty="0">
                <a:solidFill>
                  <a:srgbClr val="000000"/>
                </a:solidFill>
                <a:effectLst/>
                <a:latin typeface="CMR12"/>
              </a:rPr>
              <a:t>Facial images of men without glasses or a beard differ more from </a:t>
            </a:r>
          </a:p>
          <a:p>
            <a:r>
              <a:rPr lang="en-SG" sz="1800" b="0" i="0" dirty="0">
                <a:solidFill>
                  <a:srgbClr val="000000"/>
                </a:solidFill>
                <a:effectLst/>
                <a:latin typeface="CMR12"/>
              </a:rPr>
              <a:t>a facial image of men with these features than images of </a:t>
            </a:r>
            <a:br>
              <a:rPr lang="en-SG" sz="1800" b="0" i="0" dirty="0">
                <a:solidFill>
                  <a:srgbClr val="000000"/>
                </a:solidFill>
                <a:effectLst/>
                <a:latin typeface="CMR12"/>
              </a:rPr>
            </a:br>
            <a:r>
              <a:rPr lang="en-SG" sz="1800" b="0" i="0" dirty="0">
                <a:solidFill>
                  <a:srgbClr val="000000"/>
                </a:solidFill>
                <a:effectLst/>
                <a:latin typeface="CMR12"/>
              </a:rPr>
              <a:t>women would, especially since these photos are focused only on a person’s face.</a:t>
            </a:r>
          </a:p>
          <a:p>
            <a:endParaRPr lang="en-SG" sz="1800" b="0" i="0" dirty="0">
              <a:solidFill>
                <a:srgbClr val="000000"/>
              </a:solidFill>
              <a:effectLst/>
              <a:latin typeface="CMR12"/>
            </a:endParaRPr>
          </a:p>
          <a:p>
            <a:r>
              <a:rPr lang="en-SG" sz="1800" b="0" i="0" dirty="0">
                <a:solidFill>
                  <a:srgbClr val="000000"/>
                </a:solidFill>
                <a:effectLst/>
                <a:latin typeface="CMR12"/>
              </a:rPr>
              <a:t>This shows that our greedy principal flow is able </a:t>
            </a:r>
          </a:p>
          <a:p>
            <a:r>
              <a:rPr lang="en-SG" sz="1800" b="0" i="0" dirty="0">
                <a:solidFill>
                  <a:srgbClr val="000000"/>
                </a:solidFill>
                <a:effectLst/>
                <a:latin typeface="CMR12"/>
              </a:rPr>
              <a:t>to describe the variability in the dataset that makes intuitive</a:t>
            </a:r>
            <a:br>
              <a:rPr lang="en-SG" sz="1800" b="0" i="0" dirty="0">
                <a:solidFill>
                  <a:srgbClr val="000000"/>
                </a:solidFill>
                <a:effectLst/>
                <a:latin typeface="CMR12"/>
              </a:rPr>
            </a:br>
            <a:r>
              <a:rPr lang="en-SG" sz="1800" b="0" i="0" dirty="0">
                <a:solidFill>
                  <a:srgbClr val="000000"/>
                </a:solidFill>
                <a:effectLst/>
                <a:latin typeface="CMR12"/>
              </a:rPr>
              <a:t>sense in the real world. </a:t>
            </a:r>
          </a:p>
          <a:p>
            <a:endParaRPr lang="en-SG" sz="1800" b="0" i="0" dirty="0">
              <a:solidFill>
                <a:srgbClr val="000000"/>
              </a:solidFill>
              <a:effectLst/>
              <a:latin typeface="CMR12"/>
            </a:endParaRPr>
          </a:p>
          <a:p>
            <a:r>
              <a:rPr lang="en-SG" sz="1800" b="0" i="0" dirty="0">
                <a:solidFill>
                  <a:srgbClr val="000000"/>
                </a:solidFill>
                <a:effectLst/>
                <a:latin typeface="CMR12"/>
              </a:rPr>
              <a:t>Thus we can see that while our greedy principal flow incorporates</a:t>
            </a:r>
            <a:br>
              <a:rPr lang="en-SG" sz="1800" b="0" i="0" dirty="0">
                <a:solidFill>
                  <a:srgbClr val="000000"/>
                </a:solidFill>
                <a:effectLst/>
                <a:latin typeface="CMR12"/>
              </a:rPr>
            </a:br>
            <a:r>
              <a:rPr lang="en-SG" sz="1800" b="0" i="0" dirty="0">
                <a:solidFill>
                  <a:srgbClr val="000000"/>
                </a:solidFill>
                <a:effectLst/>
                <a:latin typeface="CMR12"/>
              </a:rPr>
              <a:t>mostly local information </a:t>
            </a:r>
            <a:r>
              <a:rPr lang="en-SG" sz="1800" b="0" i="0" dirty="0" err="1">
                <a:solidFill>
                  <a:srgbClr val="000000"/>
                </a:solidFill>
                <a:effectLst/>
                <a:latin typeface="CMR12"/>
              </a:rPr>
              <a:t>i.e</a:t>
            </a:r>
            <a:r>
              <a:rPr lang="en-SG" sz="1800" b="0" i="0" dirty="0">
                <a:solidFill>
                  <a:srgbClr val="000000"/>
                </a:solidFill>
                <a:effectLst/>
                <a:latin typeface="CMR12"/>
              </a:rPr>
              <a:t> the faces in some neighbourhood around our current flow point,</a:t>
            </a:r>
            <a:br>
              <a:rPr lang="en-SG" sz="1800" b="0" i="0" dirty="0">
                <a:solidFill>
                  <a:srgbClr val="000000"/>
                </a:solidFill>
                <a:effectLst/>
                <a:latin typeface="CMR12"/>
              </a:rPr>
            </a:br>
            <a:r>
              <a:rPr lang="en-SG" sz="1800" b="0" i="0" dirty="0">
                <a:solidFill>
                  <a:srgbClr val="000000"/>
                </a:solidFill>
                <a:effectLst/>
                <a:latin typeface="CMR12"/>
              </a:rPr>
              <a:t>the flow obtained is also open to a more global interpretation: we can see the faces transition</a:t>
            </a:r>
            <a:br>
              <a:rPr lang="en-SG" sz="1800" b="0" i="0" dirty="0">
                <a:solidFill>
                  <a:srgbClr val="000000"/>
                </a:solidFill>
                <a:effectLst/>
                <a:latin typeface="CMR12"/>
              </a:rPr>
            </a:br>
            <a:r>
              <a:rPr lang="en-SG" sz="1800" b="0" i="0" dirty="0">
                <a:solidFill>
                  <a:srgbClr val="000000"/>
                </a:solidFill>
                <a:effectLst/>
                <a:latin typeface="CMR12"/>
              </a:rPr>
              <a:t>through different angles, tilting in the same direction continuously, </a:t>
            </a:r>
          </a:p>
          <a:p>
            <a:r>
              <a:rPr lang="en-SG" sz="1800" b="0" i="0" dirty="0">
                <a:solidFill>
                  <a:srgbClr val="000000"/>
                </a:solidFill>
                <a:effectLst/>
                <a:latin typeface="CMR12"/>
              </a:rPr>
              <a:t>and watch as it describes to us the main sources of variation in the data set.</a:t>
            </a:r>
            <a:r>
              <a:rPr lang="en-SG" dirty="0"/>
              <a:t> </a:t>
            </a:r>
            <a:br>
              <a:rPr lang="en-SG" dirty="0"/>
            </a:br>
            <a:br>
              <a:rPr lang="en-SG" dirty="0"/>
            </a:br>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40</a:t>
            </a:fld>
            <a:endParaRPr lang="en-SG"/>
          </a:p>
        </p:txBody>
      </p:sp>
    </p:spTree>
    <p:extLst>
      <p:ext uri="{BB962C8B-B14F-4D97-AF65-F5344CB8AC3E}">
        <p14:creationId xmlns:p14="http://schemas.microsoft.com/office/powerpoint/2010/main" val="2606681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we explore the use of the principal flow when the data consists of 2 </a:t>
            </a:r>
          </a:p>
          <a:p>
            <a:r>
              <a:rPr lang="en-SG" dirty="0"/>
              <a:t>Classes of data. </a:t>
            </a:r>
          </a:p>
          <a:p>
            <a:endParaRPr lang="en-SG" dirty="0"/>
          </a:p>
          <a:p>
            <a:r>
              <a:rPr lang="en-SG" dirty="0"/>
              <a:t>The fashion </a:t>
            </a:r>
            <a:r>
              <a:rPr lang="en-SG" dirty="0" err="1"/>
              <a:t>mnist</a:t>
            </a:r>
            <a:r>
              <a:rPr lang="en-SG" dirty="0"/>
              <a:t> data set contains images of clothing and shoes.</a:t>
            </a:r>
          </a:p>
          <a:p>
            <a:endParaRPr lang="en-SG" dirty="0"/>
          </a:p>
          <a:p>
            <a:r>
              <a:rPr lang="en-SG" dirty="0"/>
              <a:t>Then, the main source of variability here lies in the 2 different kinds of images.</a:t>
            </a:r>
          </a:p>
          <a:p>
            <a:r>
              <a:rPr lang="en-SG" dirty="0"/>
              <a:t>Sure enough, we observe that the images on the principal flow transition from one class to another. </a:t>
            </a:r>
          </a:p>
          <a:p>
            <a:endParaRPr lang="en-SG" dirty="0"/>
          </a:p>
          <a:p>
            <a:r>
              <a:rPr lang="en-SG" dirty="0"/>
              <a:t>On the left, we can see the open high heels transition to sneakers, </a:t>
            </a:r>
          </a:p>
          <a:p>
            <a:r>
              <a:rPr lang="en-SG" dirty="0"/>
              <a:t>and obtain a picture of an average kind of sneaker</a:t>
            </a:r>
          </a:p>
          <a:p>
            <a:r>
              <a:rPr lang="en-SG" dirty="0"/>
              <a:t>As its outline becomes more and more defined. And indeed we can also see</a:t>
            </a:r>
          </a:p>
          <a:p>
            <a:r>
              <a:rPr lang="en-SG" dirty="0"/>
              <a:t>the outline of the shoe flattening from a High heeled sandal into a sneaker. </a:t>
            </a:r>
          </a:p>
          <a:p>
            <a:endParaRPr lang="en-SG" dirty="0"/>
          </a:p>
          <a:p>
            <a:r>
              <a:rPr lang="en-SG" dirty="0"/>
              <a:t>The high heels gradually change shape, taking on the shape of different sandals and shoes </a:t>
            </a:r>
          </a:p>
          <a:p>
            <a:r>
              <a:rPr lang="en-SG" dirty="0"/>
              <a:t>Going through sandals with a lower heel, to a shoe whose bottom part seems raised at both the toe and heel</a:t>
            </a:r>
          </a:p>
          <a:p>
            <a:r>
              <a:rPr lang="en-SG" dirty="0"/>
              <a:t>Until it more closely represents the silhouette of the average sneaker.</a:t>
            </a:r>
          </a:p>
          <a:p>
            <a:endParaRPr lang="en-SG" dirty="0"/>
          </a:p>
          <a:p>
            <a:r>
              <a:rPr lang="en-SG" dirty="0"/>
              <a:t>We can see the animation on the right start from a short sleeved dress and slowly “grow” sleeves </a:t>
            </a:r>
          </a:p>
          <a:p>
            <a:r>
              <a:rPr lang="en-SG" dirty="0"/>
              <a:t>And become a clearer picture of a long sleeved shirt before darkening </a:t>
            </a:r>
          </a:p>
          <a:p>
            <a:r>
              <a:rPr lang="en-SG" dirty="0"/>
              <a:t>and the outline of the shirt sharpening into focus.</a:t>
            </a:r>
          </a:p>
          <a:p>
            <a:endParaRPr lang="en-SG" dirty="0"/>
          </a:p>
          <a:p>
            <a:r>
              <a:rPr lang="en-SG" dirty="0"/>
              <a:t>This indicates that the flow has found some kind of link between the </a:t>
            </a:r>
          </a:p>
          <a:p>
            <a:r>
              <a:rPr lang="en-SG" dirty="0"/>
              <a:t>2 classes of images, and indeed the shirt can be made </a:t>
            </a:r>
          </a:p>
          <a:p>
            <a:r>
              <a:rPr lang="en-SG" dirty="0"/>
              <a:t>From a dress if its sides were less form fitting and the sleeves extended, </a:t>
            </a:r>
          </a:p>
          <a:p>
            <a:r>
              <a:rPr lang="en-SG" dirty="0"/>
              <a:t>which is exactly how the flow seems to indicate it transitioning.</a:t>
            </a:r>
          </a:p>
          <a:p>
            <a:endParaRPr lang="en-SG" dirty="0"/>
          </a:p>
          <a:p>
            <a:r>
              <a:rPr lang="en-SG" dirty="0"/>
              <a:t>Thus, with 2 classes of images, the flow describes the variability of the data by showing the transition</a:t>
            </a:r>
          </a:p>
          <a:p>
            <a:r>
              <a:rPr lang="en-SG" dirty="0"/>
              <a:t>From one class of images to another.</a:t>
            </a:r>
          </a:p>
        </p:txBody>
      </p:sp>
      <p:sp>
        <p:nvSpPr>
          <p:cNvPr id="4" name="Slide Number Placeholder 3"/>
          <p:cNvSpPr>
            <a:spLocks noGrp="1"/>
          </p:cNvSpPr>
          <p:nvPr>
            <p:ph type="sldNum" sz="quarter" idx="5"/>
          </p:nvPr>
        </p:nvSpPr>
        <p:spPr/>
        <p:txBody>
          <a:bodyPr/>
          <a:lstStyle/>
          <a:p>
            <a:fld id="{F0BCE5D1-4E6A-4252-9457-3D6A32BFB9F2}" type="slidenum">
              <a:rPr lang="en-SG" smtClean="0"/>
              <a:t>41</a:t>
            </a:fld>
            <a:endParaRPr lang="en-SG"/>
          </a:p>
        </p:txBody>
      </p:sp>
    </p:spTree>
    <p:extLst>
      <p:ext uri="{BB962C8B-B14F-4D97-AF65-F5344CB8AC3E}">
        <p14:creationId xmlns:p14="http://schemas.microsoft.com/office/powerpoint/2010/main" val="2331492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Finally we test our algorithm on the faces in the wild dataset, which consists of </a:t>
            </a:r>
          </a:p>
          <a:p>
            <a:r>
              <a:rPr lang="en-SG" dirty="0"/>
              <a:t>pictures of real people in outside environments.</a:t>
            </a:r>
          </a:p>
          <a:p>
            <a:endParaRPr lang="en-SG" dirty="0"/>
          </a:p>
          <a:p>
            <a:r>
              <a:rPr lang="en-SG" dirty="0"/>
              <a:t>We start with an image of a darker skinned man with smaller eyes, and watch </a:t>
            </a:r>
          </a:p>
          <a:p>
            <a:r>
              <a:rPr lang="en-SG" dirty="0"/>
              <a:t>The images change as we travel along the principal flow: his smile turns into someone else’s </a:t>
            </a:r>
          </a:p>
          <a:p>
            <a:r>
              <a:rPr lang="en-SG" dirty="0"/>
              <a:t>Lips, and his eyes get bigger. the faces gradually change from one expression to another,</a:t>
            </a:r>
          </a:p>
          <a:p>
            <a:r>
              <a:rPr lang="en-SG" dirty="0"/>
              <a:t>And one skin tone to another.</a:t>
            </a:r>
          </a:p>
          <a:p>
            <a:endParaRPr lang="en-SG" dirty="0"/>
          </a:p>
          <a:p>
            <a:r>
              <a:rPr lang="en-SG" dirty="0"/>
              <a:t>We also observe that the subjects’ hair changes into a cap for some, and </a:t>
            </a:r>
          </a:p>
          <a:p>
            <a:r>
              <a:rPr lang="en-SG" dirty="0"/>
              <a:t>the background lighting also seems to shift: from light to dark, going along with skin tone. </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What’s more, we notice that the transition between faces is relatively smooth,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as if the images were arranged and then blended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This Is more support for the idea that the use of the hypersphere as our manifold yields an embedding which ties back to some real world meaning, since faces that are similar are again close to each other.</a:t>
            </a:r>
          </a:p>
          <a:p>
            <a:endParaRPr lang="en-SG" dirty="0"/>
          </a:p>
          <a:p>
            <a:r>
              <a:rPr lang="en-SG" dirty="0"/>
              <a:t>Thus we can see that the flow is able to showcase the rich variability in the data set:</a:t>
            </a:r>
          </a:p>
          <a:p>
            <a:r>
              <a:rPr lang="en-SG" dirty="0"/>
              <a:t>Differences in expression, facial features, skin tone and background lighting, .</a:t>
            </a:r>
          </a:p>
          <a:p>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42</a:t>
            </a:fld>
            <a:endParaRPr lang="en-SG"/>
          </a:p>
        </p:txBody>
      </p:sp>
    </p:spTree>
    <p:extLst>
      <p:ext uri="{BB962C8B-B14F-4D97-AF65-F5344CB8AC3E}">
        <p14:creationId xmlns:p14="http://schemas.microsoft.com/office/powerpoint/2010/main" val="2502126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we move on to the results of applying our greedy principal flow.</a:t>
            </a:r>
          </a:p>
        </p:txBody>
      </p:sp>
      <p:sp>
        <p:nvSpPr>
          <p:cNvPr id="4" name="Slide Number Placeholder 3"/>
          <p:cNvSpPr>
            <a:spLocks noGrp="1"/>
          </p:cNvSpPr>
          <p:nvPr>
            <p:ph type="sldNum" sz="quarter" idx="5"/>
          </p:nvPr>
        </p:nvSpPr>
        <p:spPr/>
        <p:txBody>
          <a:bodyPr/>
          <a:lstStyle/>
          <a:p>
            <a:fld id="{F0BCE5D1-4E6A-4252-9457-3D6A32BFB9F2}" type="slidenum">
              <a:rPr lang="en-SG" smtClean="0"/>
              <a:t>43</a:t>
            </a:fld>
            <a:endParaRPr lang="en-SG"/>
          </a:p>
        </p:txBody>
      </p:sp>
    </p:spTree>
    <p:extLst>
      <p:ext uri="{BB962C8B-B14F-4D97-AF65-F5344CB8AC3E}">
        <p14:creationId xmlns:p14="http://schemas.microsoft.com/office/powerpoint/2010/main" val="3910911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F0BCE5D1-4E6A-4252-9457-3D6A32BFB9F2}" type="slidenum">
              <a:rPr lang="en-SG" smtClean="0"/>
              <a:t>44</a:t>
            </a:fld>
            <a:endParaRPr lang="en-SG"/>
          </a:p>
        </p:txBody>
      </p:sp>
    </p:spTree>
    <p:extLst>
      <p:ext uri="{BB962C8B-B14F-4D97-AF65-F5344CB8AC3E}">
        <p14:creationId xmlns:p14="http://schemas.microsoft.com/office/powerpoint/2010/main" val="2485494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45</a:t>
            </a:fld>
            <a:endParaRPr lang="en-SG"/>
          </a:p>
        </p:txBody>
      </p:sp>
    </p:spTree>
    <p:extLst>
      <p:ext uri="{BB962C8B-B14F-4D97-AF65-F5344CB8AC3E}">
        <p14:creationId xmlns:p14="http://schemas.microsoft.com/office/powerpoint/2010/main" val="3760059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46</a:t>
            </a:fld>
            <a:endParaRPr lang="en-SG"/>
          </a:p>
        </p:txBody>
      </p:sp>
    </p:spTree>
    <p:extLst>
      <p:ext uri="{BB962C8B-B14F-4D97-AF65-F5344CB8AC3E}">
        <p14:creationId xmlns:p14="http://schemas.microsoft.com/office/powerpoint/2010/main" val="2926792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F0BCE5D1-4E6A-4252-9457-3D6A32BFB9F2}" type="slidenum">
              <a:rPr lang="en-SG" smtClean="0"/>
              <a:t>47</a:t>
            </a:fld>
            <a:endParaRPr lang="en-SG"/>
          </a:p>
        </p:txBody>
      </p:sp>
    </p:spTree>
    <p:extLst>
      <p:ext uri="{BB962C8B-B14F-4D97-AF65-F5344CB8AC3E}">
        <p14:creationId xmlns:p14="http://schemas.microsoft.com/office/powerpoint/2010/main" val="36385866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F0BCE5D1-4E6A-4252-9457-3D6A32BFB9F2}" type="slidenum">
              <a:rPr lang="en-SG" smtClean="0"/>
              <a:t>48</a:t>
            </a:fld>
            <a:endParaRPr lang="en-SG"/>
          </a:p>
        </p:txBody>
      </p:sp>
    </p:spTree>
    <p:extLst>
      <p:ext uri="{BB962C8B-B14F-4D97-AF65-F5344CB8AC3E}">
        <p14:creationId xmlns:p14="http://schemas.microsoft.com/office/powerpoint/2010/main" val="3961863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F0BCE5D1-4E6A-4252-9457-3D6A32BFB9F2}" type="slidenum">
              <a:rPr lang="en-SG" smtClean="0"/>
              <a:t>49</a:t>
            </a:fld>
            <a:endParaRPr lang="en-SG"/>
          </a:p>
        </p:txBody>
      </p:sp>
    </p:spTree>
    <p:extLst>
      <p:ext uri="{BB962C8B-B14F-4D97-AF65-F5344CB8AC3E}">
        <p14:creationId xmlns:p14="http://schemas.microsoft.com/office/powerpoint/2010/main" val="66576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Then, the goal of this thesis, succinctly put, is to:</a:t>
            </a:r>
          </a:p>
          <a:p>
            <a:r>
              <a:rPr lang="en-SG" dirty="0"/>
              <a:t>Simplify, focus and investigate.</a:t>
            </a:r>
          </a:p>
          <a:p>
            <a:endParaRPr lang="en-SG" dirty="0"/>
          </a:p>
          <a:p>
            <a:r>
              <a:rPr lang="en-SG" dirty="0"/>
              <a:t>To simplify the original principal flow algorithm, we turn to using a greedy approach to constructing principal </a:t>
            </a:r>
          </a:p>
          <a:p>
            <a:r>
              <a:rPr lang="en-SG" dirty="0"/>
              <a:t>Flows instead of using variational calculus.</a:t>
            </a:r>
          </a:p>
          <a:p>
            <a:endParaRPr lang="en-SG" dirty="0"/>
          </a:p>
          <a:p>
            <a:r>
              <a:rPr lang="en-SG" dirty="0"/>
              <a:t>Focus: the principal flows are like the manifold extension of </a:t>
            </a:r>
            <a:r>
              <a:rPr lang="en-SG" dirty="0" err="1"/>
              <a:t>pca</a:t>
            </a:r>
            <a:r>
              <a:rPr lang="en-SG" dirty="0"/>
              <a:t>, and their exact definition will be explained later, but like </a:t>
            </a:r>
            <a:r>
              <a:rPr lang="en-SG" dirty="0" err="1"/>
              <a:t>pca</a:t>
            </a:r>
            <a:r>
              <a:rPr lang="en-SG" dirty="0"/>
              <a:t> </a:t>
            </a:r>
          </a:p>
          <a:p>
            <a:r>
              <a:rPr lang="en-SG" dirty="0"/>
              <a:t>If the data is in d dimensions, then there are d principal flows. In this thesis, we concentrate on only the first one.</a:t>
            </a:r>
          </a:p>
          <a:p>
            <a:r>
              <a:rPr lang="en-SG" dirty="0"/>
              <a:t>Additionally, we assume that all data is sampled from some hypersphere with radius 1.  the significance of this will be explained later on in our </a:t>
            </a:r>
          </a:p>
          <a:p>
            <a:r>
              <a:rPr lang="en-SG" dirty="0"/>
              <a:t>Section explaining our algorithm.</a:t>
            </a:r>
          </a:p>
          <a:p>
            <a:endParaRPr lang="en-SG" dirty="0"/>
          </a:p>
          <a:p>
            <a:r>
              <a:rPr lang="en-SG" dirty="0"/>
              <a:t>Investigate: we want to investigate how our new algorithm would perform on real world data and </a:t>
            </a:r>
          </a:p>
          <a:p>
            <a:r>
              <a:rPr lang="en-SG" dirty="0"/>
              <a:t>Observe if it could find new patterns not seen before in the data </a:t>
            </a:r>
          </a:p>
        </p:txBody>
      </p:sp>
      <p:sp>
        <p:nvSpPr>
          <p:cNvPr id="4" name="Slide Number Placeholder 3"/>
          <p:cNvSpPr>
            <a:spLocks noGrp="1"/>
          </p:cNvSpPr>
          <p:nvPr>
            <p:ph type="sldNum" sz="quarter" idx="5"/>
          </p:nvPr>
        </p:nvSpPr>
        <p:spPr/>
        <p:txBody>
          <a:bodyPr/>
          <a:lstStyle/>
          <a:p>
            <a:fld id="{F0BCE5D1-4E6A-4252-9457-3D6A32BFB9F2}" type="slidenum">
              <a:rPr lang="en-SG" smtClean="0"/>
              <a:t>5</a:t>
            </a:fld>
            <a:endParaRPr lang="en-SG"/>
          </a:p>
        </p:txBody>
      </p:sp>
    </p:spTree>
    <p:extLst>
      <p:ext uri="{BB962C8B-B14F-4D97-AF65-F5344CB8AC3E}">
        <p14:creationId xmlns:p14="http://schemas.microsoft.com/office/powerpoint/2010/main" val="4201594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we also demonstrate MNIST with PCA:</a:t>
            </a:r>
          </a:p>
          <a:p>
            <a:endParaRPr lang="en-SG" dirty="0"/>
          </a:p>
          <a:p>
            <a:r>
              <a:rPr lang="en-SG" dirty="0"/>
              <a:t>We take the MNIST data as is and find the mean image of the 3 digit, then we find the principal direction of the data set, </a:t>
            </a:r>
          </a:p>
          <a:p>
            <a:r>
              <a:rPr lang="en-SG" dirty="0"/>
              <a:t>And move.</a:t>
            </a:r>
          </a:p>
          <a:p>
            <a:endParaRPr lang="en-SG" dirty="0"/>
          </a:p>
          <a:p>
            <a:r>
              <a:rPr lang="en-SG" dirty="0"/>
              <a:t>We find that there is little to no variation in the pictures, using a variety of step sizes.</a:t>
            </a:r>
          </a:p>
        </p:txBody>
      </p:sp>
      <p:sp>
        <p:nvSpPr>
          <p:cNvPr id="4" name="Slide Number Placeholder 3"/>
          <p:cNvSpPr>
            <a:spLocks noGrp="1"/>
          </p:cNvSpPr>
          <p:nvPr>
            <p:ph type="sldNum" sz="quarter" idx="5"/>
          </p:nvPr>
        </p:nvSpPr>
        <p:spPr/>
        <p:txBody>
          <a:bodyPr/>
          <a:lstStyle/>
          <a:p>
            <a:fld id="{F0BCE5D1-4E6A-4252-9457-3D6A32BFB9F2}" type="slidenum">
              <a:rPr lang="en-SG" smtClean="0"/>
              <a:t>50</a:t>
            </a:fld>
            <a:endParaRPr lang="en-SG"/>
          </a:p>
        </p:txBody>
      </p:sp>
    </p:spTree>
    <p:extLst>
      <p:ext uri="{BB962C8B-B14F-4D97-AF65-F5344CB8AC3E}">
        <p14:creationId xmlns:p14="http://schemas.microsoft.com/office/powerpoint/2010/main" val="24880411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a simple illustration of the flow on artificial faces</a:t>
            </a:r>
          </a:p>
          <a:p>
            <a:endParaRPr lang="en-SG" dirty="0"/>
          </a:p>
          <a:p>
            <a:r>
              <a:rPr lang="en-SG" dirty="0"/>
              <a:t>Here we can see the principal flow picks up the main source of variability:</a:t>
            </a:r>
          </a:p>
          <a:p>
            <a:r>
              <a:rPr lang="en-SG" dirty="0"/>
              <a:t>Long hair, skin </a:t>
            </a:r>
            <a:r>
              <a:rPr lang="en-SG" dirty="0" err="1"/>
              <a:t>color</a:t>
            </a:r>
            <a:r>
              <a:rPr lang="en-SG" dirty="0"/>
              <a:t> hair </a:t>
            </a:r>
            <a:r>
              <a:rPr lang="en-SG" dirty="0" err="1"/>
              <a:t>color</a:t>
            </a:r>
            <a:r>
              <a:rPr lang="en-SG" dirty="0"/>
              <a:t> and eye </a:t>
            </a:r>
            <a:r>
              <a:rPr lang="en-SG" dirty="0" err="1"/>
              <a:t>color</a:t>
            </a:r>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51</a:t>
            </a:fld>
            <a:endParaRPr lang="en-SG"/>
          </a:p>
        </p:txBody>
      </p:sp>
    </p:spTree>
    <p:extLst>
      <p:ext uri="{BB962C8B-B14F-4D97-AF65-F5344CB8AC3E}">
        <p14:creationId xmlns:p14="http://schemas.microsoft.com/office/powerpoint/2010/main" val="311634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we move on to definitions</a:t>
            </a:r>
          </a:p>
        </p:txBody>
      </p:sp>
      <p:sp>
        <p:nvSpPr>
          <p:cNvPr id="4" name="Slide Number Placeholder 3"/>
          <p:cNvSpPr>
            <a:spLocks noGrp="1"/>
          </p:cNvSpPr>
          <p:nvPr>
            <p:ph type="sldNum" sz="quarter" idx="5"/>
          </p:nvPr>
        </p:nvSpPr>
        <p:spPr/>
        <p:txBody>
          <a:bodyPr/>
          <a:lstStyle/>
          <a:p>
            <a:fld id="{F0BCE5D1-4E6A-4252-9457-3D6A32BFB9F2}" type="slidenum">
              <a:rPr lang="en-SG" smtClean="0"/>
              <a:t>6</a:t>
            </a:fld>
            <a:endParaRPr lang="en-SG"/>
          </a:p>
        </p:txBody>
      </p:sp>
    </p:spTree>
    <p:extLst>
      <p:ext uri="{BB962C8B-B14F-4D97-AF65-F5344CB8AC3E}">
        <p14:creationId xmlns:p14="http://schemas.microsoft.com/office/powerpoint/2010/main" val="982495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F0BCE5D1-4E6A-4252-9457-3D6A32BFB9F2}" type="slidenum">
              <a:rPr lang="en-SG" smtClean="0"/>
              <a:t>7</a:t>
            </a:fld>
            <a:endParaRPr lang="en-SG"/>
          </a:p>
        </p:txBody>
      </p:sp>
    </p:spTree>
    <p:extLst>
      <p:ext uri="{BB962C8B-B14F-4D97-AF65-F5344CB8AC3E}">
        <p14:creationId xmlns:p14="http://schemas.microsoft.com/office/powerpoint/2010/main" val="3244844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the order of definitions we will go through:</a:t>
            </a:r>
          </a:p>
          <a:p>
            <a:endParaRPr lang="en-SG" dirty="0"/>
          </a:p>
          <a:p>
            <a:r>
              <a:rPr lang="en-SG" dirty="0"/>
              <a:t>Assumed knowledge: eigenvectors, </a:t>
            </a:r>
            <a:r>
              <a:rPr lang="en-SG" dirty="0" err="1"/>
              <a:t>eigendiagonalisation</a:t>
            </a:r>
            <a:endParaRPr lang="en-SG" dirty="0"/>
          </a:p>
          <a:p>
            <a:endParaRPr lang="en-SG" dirty="0"/>
          </a:p>
          <a:p>
            <a:r>
              <a:rPr lang="en-SG" dirty="0"/>
              <a:t>We note that the definitions will be slightly informal, </a:t>
            </a:r>
          </a:p>
          <a:p>
            <a:r>
              <a:rPr lang="en-SG" dirty="0"/>
              <a:t>And will focus more on the intuition of the concepts than their </a:t>
            </a:r>
          </a:p>
          <a:p>
            <a:r>
              <a:rPr lang="en-SG" dirty="0"/>
              <a:t>Exact definitions, </a:t>
            </a:r>
          </a:p>
          <a:p>
            <a:r>
              <a:rPr lang="en-SG" dirty="0"/>
              <a:t>since some of the concepts here are quite difficult and abstract.</a:t>
            </a:r>
          </a:p>
          <a:p>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8</a:t>
            </a:fld>
            <a:endParaRPr lang="en-SG"/>
          </a:p>
        </p:txBody>
      </p:sp>
    </p:spTree>
    <p:extLst>
      <p:ext uri="{BB962C8B-B14F-4D97-AF65-F5344CB8AC3E}">
        <p14:creationId xmlns:p14="http://schemas.microsoft.com/office/powerpoint/2010/main" val="413612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First let us talk about vector fields, which is illustrated by the image in the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Each vector in the vector field, represented by the arrows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Are pairs a =…. Such that v is a vector translated so that it’s tail is at x instead of the origin.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Then A vector field in the context of the diagram is a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that will assign to every point a vector which points in the direction the spiral is moving:</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That is from the outer part of the spiral to the inner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We will mention vector fields later on when defining what our principal flow is.</a:t>
            </a:r>
          </a:p>
          <a:p>
            <a:endParaRPr lang="en-SG" dirty="0"/>
          </a:p>
        </p:txBody>
      </p:sp>
      <p:sp>
        <p:nvSpPr>
          <p:cNvPr id="4" name="Slide Number Placeholder 3"/>
          <p:cNvSpPr>
            <a:spLocks noGrp="1"/>
          </p:cNvSpPr>
          <p:nvPr>
            <p:ph type="sldNum" sz="quarter" idx="5"/>
          </p:nvPr>
        </p:nvSpPr>
        <p:spPr/>
        <p:txBody>
          <a:bodyPr/>
          <a:lstStyle/>
          <a:p>
            <a:fld id="{F0BCE5D1-4E6A-4252-9457-3D6A32BFB9F2}" type="slidenum">
              <a:rPr lang="en-SG" smtClean="0"/>
              <a:t>9</a:t>
            </a:fld>
            <a:endParaRPr lang="en-SG"/>
          </a:p>
        </p:txBody>
      </p:sp>
    </p:spTree>
    <p:extLst>
      <p:ext uri="{BB962C8B-B14F-4D97-AF65-F5344CB8AC3E}">
        <p14:creationId xmlns:p14="http://schemas.microsoft.com/office/powerpoint/2010/main" val="2001171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F8BCEEB6-BBED-4AEC-9C47-A954876E96B5}" type="datetime1">
              <a:rPr lang="en-US" smtClean="0"/>
              <a:t>6/4/2021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a:t>1. https://deepai.org/machine-learning-glossary-and-terms/manifold-hypothesis#:~:text=The%20Manifold%20Hypothesis%20states%20that,within%20the%20high%2Ddimensional%20space.&amp;text=A%20manifold%20is%20really%20just,classify%20spaces%20of%20arbitrary%20dimension.</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49970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034321E5-2139-4BB0-BB8B-F5FBBDF37B19}" type="datetime1">
              <a:rPr lang="en-US" smtClean="0"/>
              <a:t>6/4/2021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r>
              <a:rPr lang="en-US"/>
              <a:t>1. https://deepai.org/machine-learning-glossary-and-terms/manifold-hypothesis#:~:text=The%20Manifold%20Hypothesis%20states%20that,within%20the%20high%2Ddimensional%20space.&amp;text=A%20manifold%20is%20really%20just,classify%20spaces%20of%20arbitrary%20dimension.</a:t>
            </a:r>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58231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CEE57C6D-1F0D-4A8E-9086-A3358E21335D}" type="datetime1">
              <a:rPr lang="en-US" smtClean="0"/>
              <a:t>6/4/2021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r>
              <a:rPr lang="en-US"/>
              <a:t>1. https://deepai.org/machine-learning-glossary-and-terms/manifold-hypothesis#:~:text=The%20Manifold%20Hypothesis%20states%20that,within%20the%20high%2Ddimensional%20space.&amp;text=A%20manifold%20is%20really%20just,classify%20spaces%20of%20arbitrary%20dimension.</a:t>
            </a:r>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94598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899C94D-ED23-4110-BE84-0BE1F3D655BC}" type="datetime1">
              <a:rPr lang="en-US" smtClean="0"/>
              <a:t>6/4/2021</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a:t>1. https://deepai.org/machine-learning-glossary-and-terms/manifold-hypothesis#:~:text=The%20Manifold%20Hypothesis%20states%20that,within%20the%20high%2Ddimensional%20space.&amp;text=A%20manifold%20is%20really%20just,classify%20spaces%20of%20arbitrary%20dimension.</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90591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A56120FA-B1C2-4365-BE65-34B75C87AD63}" type="datetime1">
              <a:rPr lang="en-US" smtClean="0"/>
              <a:t>6/4/2021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a:t>1. https://deepai.org/machine-learning-glossary-and-terms/manifold-hypothesis#:~:text=The%20Manifold%20Hypothesis%20states%20that,within%20the%20high%2Ddimensional%20space.&amp;text=A%20manifold%20is%20really%20just,classify%20spaces%20of%20arbitrary%20dimension.</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8451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443CDD00-ED4D-4AEC-8FBA-8F37A5E965CA}" type="datetime1">
              <a:rPr lang="en-US" smtClean="0"/>
              <a:t>6/4/2021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a:t>1. https://deepai.org/machine-learning-glossary-and-terms/manifold-hypothesis#:~:text=The%20Manifold%20Hypothesis%20states%20that,within%20the%20high%2Ddimensional%20space.&amp;text=A%20manifold%20is%20really%20just,classify%20spaces%20of%20arbitrary%20dimension.</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13679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AB0580AE-0AEA-462A-8A48-3FB6D9CEBCBC}" type="datetime1">
              <a:rPr lang="en-US" smtClean="0"/>
              <a:t>6/4/2021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a:t>1. https://deepai.org/machine-learning-glossary-and-terms/manifold-hypothesis#:~:text=The%20Manifold%20Hypothesis%20states%20that,within%20the%20high%2Ddimensional%20space.&amp;text=A%20manifold%20is%20really%20just,classify%20spaces%20of%20arbitrary%20dimension.</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21030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CF6975F1-2FF2-4833-BED5-859B90261F30}" type="datetime1">
              <a:rPr lang="en-US" smtClean="0"/>
              <a:t>6/4/2021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a:t>1. https://deepai.org/machine-learning-glossary-and-terms/manifold-hypothesis#:~:text=The%20Manifold%20Hypothesis%20states%20that,within%20the%20high%2Ddimensional%20space.&amp;text=A%20manifold%20is%20really%20just,classify%20spaces%20of%20arbitrary%20dimension.</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2597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93FAA8CA-122A-485B-B4C5-21A86142317A}" type="datetime1">
              <a:rPr lang="en-US" smtClean="0"/>
              <a:t>6/4/2021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1. https://deepai.org/machine-learning-glossary-and-terms/manifold-hypothesis#:~:text=The%20Manifold%20Hypothesis%20states%20that,within%20the%20high%2Ddimensional%20space.&amp;text=A%20manifold%20is%20really%20just,classify%20spaces%20of%20arbitrary%20dimension.</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85752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7978E730-C6BD-4010-A15D-D0CB097CDFAE}" type="datetime1">
              <a:rPr lang="en-US" smtClean="0"/>
              <a:t>6/4/2021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a:t>1. https://deepai.org/machine-learning-glossary-and-terms/manifold-hypothesis#:~:text=The%20Manifold%20Hypothesis%20states%20that,within%20the%20high%2Ddimensional%20space.&amp;text=A%20manifold%20is%20really%20just,classify%20spaces%20of%20arbitrary%20dimension.</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39195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E2022856-8250-4EEF-8D69-0E21FB450698}" type="datetime1">
              <a:rPr lang="en-US" smtClean="0"/>
              <a:t>6/4/2021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a:t>1. https://deepai.org/machine-learning-glossary-and-terms/manifold-hypothesis#:~:text=The%20Manifold%20Hypothesis%20states%20that,within%20the%20high%2Ddimensional%20space.&amp;text=A%20manifold%20is%20really%20just,classify%20spaces%20of%20arbitrary%20dimension.</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0052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A84A32F8-C0A7-4E15-A828-623F517F25BC}" type="datetime1">
              <a:rPr lang="en-US" smtClean="0"/>
              <a:t>6/4/2021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a:t>1. https://deepai.org/machine-learning-glossary-and-terms/manifold-hypothesis#:~:text=The%20Manifold%20Hypothesis%20states%20that,within%20the%20high%2Ddimensional%20space.&amp;text=A%20manifold%20is%20really%20just,classify%20spaces%20of%20arbitrary%20dimension.</a:t>
            </a:r>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colah.github.io/posts/2014-03-NN-Manifolds-Topology/"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hyperlink" Target="http://www.numerical-tours.com/matlab/shapes_7_isomap/" TargetMode="External"/><Relationship Id="rId4" Type="http://schemas.openxmlformats.org/officeDocument/2006/relationships/diagramLayout" Target="../diagrams/layout2.xml"/><Relationship Id="rId9" Type="http://schemas.openxmlformats.org/officeDocument/2006/relationships/hyperlink" Target="https://www.statista.com/statistics/254266/global-big-data-market-forecas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4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30.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657C-60E1-4707-B524-633C7270B181}"/>
              </a:ext>
            </a:extLst>
          </p:cNvPr>
          <p:cNvSpPr>
            <a:spLocks noGrp="1"/>
          </p:cNvSpPr>
          <p:nvPr>
            <p:ph type="ctrTitle"/>
          </p:nvPr>
        </p:nvSpPr>
        <p:spPr>
          <a:xfrm>
            <a:off x="1433120" y="1688969"/>
            <a:ext cx="9325760" cy="1421249"/>
          </a:xfrm>
        </p:spPr>
        <p:txBody>
          <a:bodyPr>
            <a:normAutofit fontScale="90000"/>
          </a:bodyPr>
          <a:lstStyle/>
          <a:p>
            <a:r>
              <a:rPr lang="en-US" i="0" dirty="0">
                <a:latin typeface="Cambria Math" panose="02040503050406030204" pitchFamily="18" charset="0"/>
                <a:ea typeface="Cambria Math" panose="02040503050406030204" pitchFamily="18" charset="0"/>
                <a:cs typeface="Miriam Fixed" panose="020B0604020202020204" pitchFamily="49" charset="-79"/>
              </a:rPr>
              <a:t>Greedy Principal Flows</a:t>
            </a:r>
            <a:endParaRPr lang="en-SG" i="0" dirty="0">
              <a:latin typeface="Cambria Math" panose="02040503050406030204" pitchFamily="18" charset="0"/>
              <a:ea typeface="Cambria Math" panose="02040503050406030204" pitchFamily="18" charset="0"/>
              <a:cs typeface="Miriam Fixed" panose="020B0604020202020204" pitchFamily="49" charset="-79"/>
            </a:endParaRPr>
          </a:p>
        </p:txBody>
      </p:sp>
      <p:sp>
        <p:nvSpPr>
          <p:cNvPr id="3" name="Subtitle 2">
            <a:extLst>
              <a:ext uri="{FF2B5EF4-FFF2-40B4-BE49-F238E27FC236}">
                <a16:creationId xmlns:a16="http://schemas.microsoft.com/office/drawing/2014/main" id="{F05F4C41-957F-43C1-A617-1428DF4825E0}"/>
              </a:ext>
            </a:extLst>
          </p:cNvPr>
          <p:cNvSpPr>
            <a:spLocks noGrp="1"/>
          </p:cNvSpPr>
          <p:nvPr>
            <p:ph type="subTitle" idx="1"/>
          </p:nvPr>
        </p:nvSpPr>
        <p:spPr>
          <a:xfrm>
            <a:off x="3608664" y="3951215"/>
            <a:ext cx="4974672" cy="897622"/>
          </a:xfrm>
          <a:solidFill>
            <a:schemeClr val="bg1"/>
          </a:solidFill>
        </p:spPr>
        <p:txBody>
          <a:bodyPr>
            <a:normAutofit/>
          </a:bodyPr>
          <a:lstStyle/>
          <a:p>
            <a:r>
              <a:rPr lang="en-US" dirty="0">
                <a:solidFill>
                  <a:schemeClr val="tx1"/>
                </a:solidFill>
                <a:ea typeface="Cambria Math" panose="02040503050406030204" pitchFamily="18" charset="0"/>
              </a:rPr>
              <a:t>A0164657U Sebastian Lie</a:t>
            </a:r>
          </a:p>
          <a:p>
            <a:r>
              <a:rPr lang="en-US" dirty="0">
                <a:solidFill>
                  <a:schemeClr val="tx1"/>
                </a:solidFill>
                <a:ea typeface="Cambria Math" panose="02040503050406030204" pitchFamily="18" charset="0"/>
              </a:rPr>
              <a:t>Supervised by prof </a:t>
            </a:r>
            <a:r>
              <a:rPr lang="en-US" dirty="0" err="1">
                <a:solidFill>
                  <a:schemeClr val="tx1"/>
                </a:solidFill>
                <a:ea typeface="Cambria Math" panose="02040503050406030204" pitchFamily="18" charset="0"/>
              </a:rPr>
              <a:t>yao</a:t>
            </a:r>
            <a:r>
              <a:rPr lang="en-US" dirty="0">
                <a:solidFill>
                  <a:schemeClr val="tx1"/>
                </a:solidFill>
                <a:ea typeface="Cambria Math" panose="02040503050406030204" pitchFamily="18" charset="0"/>
              </a:rPr>
              <a:t> </a:t>
            </a:r>
            <a:r>
              <a:rPr lang="en-US" dirty="0" err="1">
                <a:solidFill>
                  <a:schemeClr val="tx1"/>
                </a:solidFill>
                <a:ea typeface="Cambria Math" panose="02040503050406030204" pitchFamily="18" charset="0"/>
              </a:rPr>
              <a:t>zhigang</a:t>
            </a:r>
            <a:endParaRPr lang="en-SG"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690031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726F4-E559-48E7-9D65-030BAEE96458}"/>
                  </a:ext>
                </a:extLst>
              </p:cNvPr>
              <p:cNvSpPr>
                <a:spLocks noGrp="1"/>
              </p:cNvSpPr>
              <p:nvPr>
                <p:ph idx="1"/>
              </p:nvPr>
            </p:nvSpPr>
            <p:spPr>
              <a:xfrm>
                <a:off x="3388117" y="5249609"/>
                <a:ext cx="4794920" cy="1045448"/>
              </a:xfrm>
            </p:spPr>
            <p:txBody>
              <a:bodyPr>
                <a:normAutofit/>
              </a:bodyPr>
              <a:lstStyle/>
              <a:p>
                <a:pPr marL="0" indent="0">
                  <a:buNone/>
                </a:pPr>
                <a:r>
                  <a:rPr lang="en-US" sz="1800" dirty="0"/>
                  <a:t>Geodesics are curves on the d-dimensional manifold which play the same role as straight lines in d-dimensional Euclidean space </a:t>
                </a:r>
                <a14:m>
                  <m:oMath xmlns:m="http://schemas.openxmlformats.org/officeDocument/2006/math">
                    <m:sSup>
                      <m:sSupPr>
                        <m:ctrlPr>
                          <a:rPr lang="en-US" sz="1800" i="1" smtClean="0">
                            <a:latin typeface="Cambria Math" panose="02040503050406030204" pitchFamily="18" charset="0"/>
                            <a:ea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ℝ</m:t>
                        </m:r>
                      </m:e>
                      <m:sup>
                        <m:r>
                          <a:rPr lang="en-US" sz="1800" b="0" i="1" smtClean="0">
                            <a:latin typeface="Cambria Math" panose="02040503050406030204" pitchFamily="18" charset="0"/>
                            <a:ea typeface="Cambria Math" panose="02040503050406030204" pitchFamily="18" charset="0"/>
                          </a:rPr>
                          <m:t>𝑑</m:t>
                        </m:r>
                      </m:sup>
                    </m:sSup>
                    <m:r>
                      <a:rPr lang="en-US" sz="1800" b="0" i="1" smtClean="0">
                        <a:latin typeface="Cambria Math" panose="02040503050406030204" pitchFamily="18" charset="0"/>
                        <a:ea typeface="Cambria Math" panose="02040503050406030204" pitchFamily="18" charset="0"/>
                      </a:rPr>
                      <m:t>.</m:t>
                    </m:r>
                  </m:oMath>
                </a14:m>
                <a:endParaRPr lang="en-US" sz="1800" b="0" dirty="0">
                  <a:ea typeface="Cambria Math" panose="02040503050406030204" pitchFamily="18" charset="0"/>
                </a:endParaRPr>
              </a:p>
              <a:p>
                <a:pPr marL="0" indent="0">
                  <a:buNone/>
                </a:pPr>
                <a:endParaRPr lang="en-SG" sz="1800" b="1" dirty="0"/>
              </a:p>
            </p:txBody>
          </p:sp>
        </mc:Choice>
        <mc:Fallback xmlns="">
          <p:sp>
            <p:nvSpPr>
              <p:cNvPr id="3" name="Content Placeholder 2">
                <a:extLst>
                  <a:ext uri="{FF2B5EF4-FFF2-40B4-BE49-F238E27FC236}">
                    <a16:creationId xmlns:a16="http://schemas.microsoft.com/office/drawing/2014/main" id="{0AE726F4-E559-48E7-9D65-030BAEE96458}"/>
                  </a:ext>
                </a:extLst>
              </p:cNvPr>
              <p:cNvSpPr>
                <a:spLocks noGrp="1" noRot="1" noChangeAspect="1" noMove="1" noResize="1" noEditPoints="1" noAdjustHandles="1" noChangeArrowheads="1" noChangeShapeType="1" noTextEdit="1"/>
              </p:cNvSpPr>
              <p:nvPr>
                <p:ph idx="1"/>
              </p:nvPr>
            </p:nvSpPr>
            <p:spPr>
              <a:xfrm>
                <a:off x="3388117" y="5249609"/>
                <a:ext cx="4794920" cy="1045448"/>
              </a:xfrm>
              <a:blipFill>
                <a:blip r:embed="rId3"/>
                <a:stretch>
                  <a:fillRect l="-1145" t="-2326"/>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9E8D8EFD-7EFB-44D4-A791-96A7518EB612}"/>
              </a:ext>
            </a:extLst>
          </p:cNvPr>
          <p:cNvSpPr txBox="1"/>
          <p:nvPr/>
        </p:nvSpPr>
        <p:spPr>
          <a:xfrm>
            <a:off x="981513" y="755009"/>
            <a:ext cx="9429225" cy="769441"/>
          </a:xfrm>
          <a:prstGeom prst="rect">
            <a:avLst/>
          </a:prstGeom>
          <a:noFill/>
        </p:spPr>
        <p:txBody>
          <a:bodyPr wrap="square" rtlCol="0">
            <a:spAutoFit/>
          </a:bodyPr>
          <a:lstStyle/>
          <a:p>
            <a:r>
              <a:rPr lang="en-US" sz="4400" dirty="0"/>
              <a:t>Geodesics</a:t>
            </a:r>
            <a:endParaRPr lang="en-SG" sz="4400" dirty="0"/>
          </a:p>
        </p:txBody>
      </p:sp>
      <p:pic>
        <p:nvPicPr>
          <p:cNvPr id="6" name="Picture 5" descr="A picture containing light&#10;&#10;Description automatically generated">
            <a:extLst>
              <a:ext uri="{FF2B5EF4-FFF2-40B4-BE49-F238E27FC236}">
                <a16:creationId xmlns:a16="http://schemas.microsoft.com/office/drawing/2014/main" id="{2C9B2AC3-6308-4777-B8AC-7AE279293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41" y="1760702"/>
            <a:ext cx="3151462" cy="3151462"/>
          </a:xfrm>
          <a:prstGeom prst="rect">
            <a:avLst/>
          </a:prstGeom>
        </p:spPr>
      </p:pic>
      <p:cxnSp>
        <p:nvCxnSpPr>
          <p:cNvPr id="4" name="Straight Arrow Connector 3">
            <a:extLst>
              <a:ext uri="{FF2B5EF4-FFF2-40B4-BE49-F238E27FC236}">
                <a16:creationId xmlns:a16="http://schemas.microsoft.com/office/drawing/2014/main" id="{6E5ACAE2-F5DB-4DA0-B6F1-C6DD2343849C}"/>
              </a:ext>
            </a:extLst>
          </p:cNvPr>
          <p:cNvCxnSpPr/>
          <p:nvPr/>
        </p:nvCxnSpPr>
        <p:spPr>
          <a:xfrm>
            <a:off x="5253318" y="2517453"/>
            <a:ext cx="2268070" cy="1739153"/>
          </a:xfrm>
          <a:prstGeom prst="straightConnector1">
            <a:avLst/>
          </a:prstGeom>
          <a:ln w="34925">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CC34DD37-06AF-4B16-8FE5-F6006DAADE0B}"/>
              </a:ext>
            </a:extLst>
          </p:cNvPr>
          <p:cNvSpPr txBox="1"/>
          <p:nvPr/>
        </p:nvSpPr>
        <p:spPr>
          <a:xfrm>
            <a:off x="7259315" y="4251555"/>
            <a:ext cx="1658550" cy="646331"/>
          </a:xfrm>
          <a:prstGeom prst="rect">
            <a:avLst/>
          </a:prstGeom>
          <a:noFill/>
          <a:ln>
            <a:solidFill>
              <a:schemeClr val="accent1"/>
            </a:solidFill>
          </a:ln>
        </p:spPr>
        <p:txBody>
          <a:bodyPr wrap="square" rtlCol="0">
            <a:spAutoFit/>
          </a:bodyPr>
          <a:lstStyle/>
          <a:p>
            <a:r>
              <a:rPr lang="en-SG" dirty="0"/>
              <a:t>Geodesic between P and Q</a:t>
            </a:r>
          </a:p>
        </p:txBody>
      </p:sp>
    </p:spTree>
    <p:extLst>
      <p:ext uri="{BB962C8B-B14F-4D97-AF65-F5344CB8AC3E}">
        <p14:creationId xmlns:p14="http://schemas.microsoft.com/office/powerpoint/2010/main" val="2903380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venn diagram&#10;&#10;Description automatically generated">
            <a:extLst>
              <a:ext uri="{FF2B5EF4-FFF2-40B4-BE49-F238E27FC236}">
                <a16:creationId xmlns:a16="http://schemas.microsoft.com/office/drawing/2014/main" id="{59D05A56-4CC7-4B4D-B54C-36A2A76EE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620" y="1674022"/>
            <a:ext cx="6014760" cy="370382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617CAE-47CE-4EC7-B042-24D2DB96FA09}"/>
                  </a:ext>
                </a:extLst>
              </p:cNvPr>
              <p:cNvSpPr txBox="1"/>
              <p:nvPr/>
            </p:nvSpPr>
            <p:spPr>
              <a:xfrm>
                <a:off x="3420102" y="5766318"/>
                <a:ext cx="2434424" cy="5589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𝐹𝑜𝑟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𝑒𝑎𝑐h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ℳ</m:t>
                          </m:r>
                        </m:e>
                        <m:sup>
                          <m:r>
                            <a:rPr lang="en-US" b="0" i="1" smtClean="0">
                              <a:latin typeface="Cambria Math" panose="02040503050406030204" pitchFamily="18" charset="0"/>
                              <a:ea typeface="Cambria Math" panose="02040503050406030204" pitchFamily="18" charset="0"/>
                            </a:rPr>
                            <m:t>𝑑</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𝑙𝑒𝑡</m:t>
                      </m:r>
                      <m:r>
                        <a:rPr lang="en-US" b="0" i="1" smtClean="0">
                          <a:latin typeface="Cambria Math" panose="02040503050406030204" pitchFamily="18" charset="0"/>
                          <a:ea typeface="Cambria Math" panose="02040503050406030204" pitchFamily="18" charset="0"/>
                        </a:rPr>
                        <m:t> </m:t>
                      </m:r>
                    </m:oMath>
                  </m:oMathPara>
                </a14:m>
                <a:endParaRPr lang="en-US" b="0" dirty="0">
                  <a:ea typeface="Cambria Math" panose="02040503050406030204" pitchFamily="18" charset="0"/>
                </a:endParaRPr>
              </a:p>
              <a:p>
                <a:endParaRPr lang="en-SG" dirty="0"/>
              </a:p>
            </p:txBody>
          </p:sp>
        </mc:Choice>
        <mc:Fallback xmlns="">
          <p:sp>
            <p:nvSpPr>
              <p:cNvPr id="4" name="TextBox 3">
                <a:extLst>
                  <a:ext uri="{FF2B5EF4-FFF2-40B4-BE49-F238E27FC236}">
                    <a16:creationId xmlns:a16="http://schemas.microsoft.com/office/drawing/2014/main" id="{D6617CAE-47CE-4EC7-B042-24D2DB96FA09}"/>
                  </a:ext>
                </a:extLst>
              </p:cNvPr>
              <p:cNvSpPr txBox="1">
                <a:spLocks noRot="1" noChangeAspect="1" noMove="1" noResize="1" noEditPoints="1" noAdjustHandles="1" noChangeArrowheads="1" noChangeShapeType="1" noTextEdit="1"/>
              </p:cNvSpPr>
              <p:nvPr/>
            </p:nvSpPr>
            <p:spPr>
              <a:xfrm>
                <a:off x="3420102" y="5766318"/>
                <a:ext cx="2434424" cy="558936"/>
              </a:xfrm>
              <a:prstGeom prst="rect">
                <a:avLst/>
              </a:prstGeom>
              <a:blipFill>
                <a:blip r:embed="rId4"/>
                <a:stretch>
                  <a:fillRect t="-1087"/>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Exponential Maps</a:t>
            </a:r>
            <a:endParaRPr lang="en-SG" sz="4400" dirty="0"/>
          </a:p>
        </p:txBody>
      </p:sp>
      <p:pic>
        <p:nvPicPr>
          <p:cNvPr id="6" name="Picture 5">
            <a:extLst>
              <a:ext uri="{FF2B5EF4-FFF2-40B4-BE49-F238E27FC236}">
                <a16:creationId xmlns:a16="http://schemas.microsoft.com/office/drawing/2014/main" id="{F69D574B-8D86-444B-8CC7-D9C105BC54AC}"/>
              </a:ext>
            </a:extLst>
          </p:cNvPr>
          <p:cNvPicPr>
            <a:picLocks noChangeAspect="1"/>
          </p:cNvPicPr>
          <p:nvPr/>
        </p:nvPicPr>
        <p:blipFill rotWithShape="1">
          <a:blip r:embed="rId5"/>
          <a:srcRect l="10319" t="13705" r="6969" b="24511"/>
          <a:stretch/>
        </p:blipFill>
        <p:spPr>
          <a:xfrm>
            <a:off x="5747657" y="5686036"/>
            <a:ext cx="2434424" cy="400177"/>
          </a:xfrm>
          <a:prstGeom prst="rect">
            <a:avLst/>
          </a:prstGeom>
        </p:spPr>
      </p:pic>
      <p:cxnSp>
        <p:nvCxnSpPr>
          <p:cNvPr id="9" name="Straight Arrow Connector 8">
            <a:extLst>
              <a:ext uri="{FF2B5EF4-FFF2-40B4-BE49-F238E27FC236}">
                <a16:creationId xmlns:a16="http://schemas.microsoft.com/office/drawing/2014/main" id="{74186E38-BD4B-4883-9BA3-1CD142C0B4A7}"/>
              </a:ext>
            </a:extLst>
          </p:cNvPr>
          <p:cNvCxnSpPr>
            <a:cxnSpLocks/>
          </p:cNvCxnSpPr>
          <p:nvPr/>
        </p:nvCxnSpPr>
        <p:spPr>
          <a:xfrm>
            <a:off x="4282751" y="3429000"/>
            <a:ext cx="877078" cy="797767"/>
          </a:xfrm>
          <a:prstGeom prst="straightConnector1">
            <a:avLst/>
          </a:prstGeom>
          <a:ln w="444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3247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617CAE-47CE-4EC7-B042-24D2DB96FA09}"/>
                  </a:ext>
                </a:extLst>
              </p:cNvPr>
              <p:cNvSpPr txBox="1"/>
              <p:nvPr/>
            </p:nvSpPr>
            <p:spPr>
              <a:xfrm>
                <a:off x="3214954" y="5643052"/>
                <a:ext cx="2626821"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𝐹𝑜𝑟</m:t>
                      </m:r>
                      <m:r>
                        <a:rPr lang="en-US" b="0" i="1" smtClean="0">
                          <a:latin typeface="Cambria Math" panose="02040503050406030204" pitchFamily="18" charset="0"/>
                        </a:rPr>
                        <m:t> </m:t>
                      </m:r>
                      <m:r>
                        <a:rPr lang="en-US" b="0" i="1" smtClean="0">
                          <a:latin typeface="Cambria Math" panose="02040503050406030204" pitchFamily="18" charset="0"/>
                        </a:rPr>
                        <m:t>𝑒𝑎𝑐h</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ℳ</m:t>
                          </m:r>
                        </m:e>
                        <m:sup>
                          <m:r>
                            <a:rPr lang="en-US" b="0" i="1" smtClean="0">
                              <a:latin typeface="Cambria Math" panose="02040503050406030204" pitchFamily="18" charset="0"/>
                            </a:rPr>
                            <m:t>𝑑</m:t>
                          </m:r>
                        </m:sup>
                      </m:sSup>
                      <m:r>
                        <a:rPr lang="en-US" b="0" i="1" smtClean="0">
                          <a:latin typeface="Cambria Math" panose="02040503050406030204" pitchFamily="18" charset="0"/>
                        </a:rPr>
                        <m:t>,</m:t>
                      </m:r>
                    </m:oMath>
                  </m:oMathPara>
                </a14:m>
                <a:endParaRPr lang="en-SG" dirty="0"/>
              </a:p>
            </p:txBody>
          </p:sp>
        </mc:Choice>
        <mc:Fallback xmlns="">
          <p:sp>
            <p:nvSpPr>
              <p:cNvPr id="4" name="TextBox 3">
                <a:extLst>
                  <a:ext uri="{FF2B5EF4-FFF2-40B4-BE49-F238E27FC236}">
                    <a16:creationId xmlns:a16="http://schemas.microsoft.com/office/drawing/2014/main" id="{D6617CAE-47CE-4EC7-B042-24D2DB96FA09}"/>
                  </a:ext>
                </a:extLst>
              </p:cNvPr>
              <p:cNvSpPr txBox="1">
                <a:spLocks noRot="1" noChangeAspect="1" noMove="1" noResize="1" noEditPoints="1" noAdjustHandles="1" noChangeArrowheads="1" noChangeShapeType="1" noTextEdit="1"/>
              </p:cNvSpPr>
              <p:nvPr/>
            </p:nvSpPr>
            <p:spPr>
              <a:xfrm>
                <a:off x="3214954" y="5643052"/>
                <a:ext cx="2626821" cy="281937"/>
              </a:xfrm>
              <a:prstGeom prst="rect">
                <a:avLst/>
              </a:prstGeom>
              <a:blipFill>
                <a:blip r:embed="rId3"/>
                <a:stretch>
                  <a:fillRect t="-4348" b="-10870"/>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Logarithm Maps</a:t>
            </a:r>
            <a:endParaRPr lang="en-SG" sz="4400" dirty="0"/>
          </a:p>
        </p:txBody>
      </p:sp>
      <p:pic>
        <p:nvPicPr>
          <p:cNvPr id="6" name="Picture 5">
            <a:extLst>
              <a:ext uri="{FF2B5EF4-FFF2-40B4-BE49-F238E27FC236}">
                <a16:creationId xmlns:a16="http://schemas.microsoft.com/office/drawing/2014/main" id="{662084A3-227D-455A-BECC-5D0C9ADF5A72}"/>
              </a:ext>
            </a:extLst>
          </p:cNvPr>
          <p:cNvPicPr>
            <a:picLocks noChangeAspect="1"/>
          </p:cNvPicPr>
          <p:nvPr/>
        </p:nvPicPr>
        <p:blipFill rotWithShape="1">
          <a:blip r:embed="rId4"/>
          <a:srcRect l="9016" r="7469"/>
          <a:stretch/>
        </p:blipFill>
        <p:spPr>
          <a:xfrm>
            <a:off x="5580518" y="5455407"/>
            <a:ext cx="2378494" cy="657225"/>
          </a:xfrm>
          <a:prstGeom prst="rect">
            <a:avLst/>
          </a:prstGeom>
        </p:spPr>
      </p:pic>
      <p:pic>
        <p:nvPicPr>
          <p:cNvPr id="7" name="Picture 6" descr="Diagram, venn diagram&#10;&#10;Description automatically generated">
            <a:extLst>
              <a:ext uri="{FF2B5EF4-FFF2-40B4-BE49-F238E27FC236}">
                <a16:creationId xmlns:a16="http://schemas.microsoft.com/office/drawing/2014/main" id="{31391A4A-BA54-4F7D-A1A4-5D0307681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131" y="1860176"/>
            <a:ext cx="5095326" cy="3137648"/>
          </a:xfrm>
          <a:prstGeom prst="rect">
            <a:avLst/>
          </a:prstGeom>
        </p:spPr>
      </p:pic>
      <p:cxnSp>
        <p:nvCxnSpPr>
          <p:cNvPr id="9" name="Straight Arrow Connector 8">
            <a:extLst>
              <a:ext uri="{FF2B5EF4-FFF2-40B4-BE49-F238E27FC236}">
                <a16:creationId xmlns:a16="http://schemas.microsoft.com/office/drawing/2014/main" id="{54E926C7-3A2C-403F-9414-06256E449591}"/>
              </a:ext>
            </a:extLst>
          </p:cNvPr>
          <p:cNvCxnSpPr>
            <a:cxnSpLocks/>
          </p:cNvCxnSpPr>
          <p:nvPr/>
        </p:nvCxnSpPr>
        <p:spPr>
          <a:xfrm flipH="1" flipV="1">
            <a:off x="4711959" y="3359020"/>
            <a:ext cx="753421" cy="687464"/>
          </a:xfrm>
          <a:prstGeom prst="straightConnector1">
            <a:avLst/>
          </a:prstGeom>
          <a:ln w="444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8283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light, night sky&#10;&#10;Description automatically generated">
            <a:extLst>
              <a:ext uri="{FF2B5EF4-FFF2-40B4-BE49-F238E27FC236}">
                <a16:creationId xmlns:a16="http://schemas.microsoft.com/office/drawing/2014/main" id="{853A1CD1-221B-4AF2-8BEC-8B96B0AC21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9473" y="2619292"/>
            <a:ext cx="2871341" cy="1846931"/>
          </a:xfrm>
        </p:spPr>
      </p:pic>
      <p:sp>
        <p:nvSpPr>
          <p:cNvPr id="4" name="TextBox 3">
            <a:extLst>
              <a:ext uri="{FF2B5EF4-FFF2-40B4-BE49-F238E27FC236}">
                <a16:creationId xmlns:a16="http://schemas.microsoft.com/office/drawing/2014/main" id="{D6617CAE-47CE-4EC7-B042-24D2DB96FA09}"/>
              </a:ext>
            </a:extLst>
          </p:cNvPr>
          <p:cNvSpPr txBox="1"/>
          <p:nvPr/>
        </p:nvSpPr>
        <p:spPr>
          <a:xfrm>
            <a:off x="1748756" y="5301677"/>
            <a:ext cx="8513591" cy="553998"/>
          </a:xfrm>
          <a:prstGeom prst="rect">
            <a:avLst/>
          </a:prstGeom>
          <a:noFill/>
        </p:spPr>
        <p:txBody>
          <a:bodyPr wrap="square" lIns="0" tIns="0" rIns="0" bIns="0" rtlCol="0">
            <a:spAutoFit/>
          </a:bodyPr>
          <a:lstStyle/>
          <a:p>
            <a:r>
              <a:rPr lang="en-US" dirty="0"/>
              <a:t>We refer to the plane tangent to the sphere in the diagram above as the notion of tangent space that we use in this presentation.</a:t>
            </a:r>
          </a:p>
        </p:txBody>
      </p:sp>
      <p:sp>
        <p:nvSpPr>
          <p:cNvPr id="5" name="TextBox 4">
            <a:extLst>
              <a:ext uri="{FF2B5EF4-FFF2-40B4-BE49-F238E27FC236}">
                <a16:creationId xmlns:a16="http://schemas.microsoft.com/office/drawing/2014/main" id="{9E8D8EFD-7EFB-44D4-A791-96A7518EB612}"/>
              </a:ext>
            </a:extLst>
          </p:cNvPr>
          <p:cNvSpPr txBox="1"/>
          <p:nvPr/>
        </p:nvSpPr>
        <p:spPr>
          <a:xfrm>
            <a:off x="1107348" y="729842"/>
            <a:ext cx="9429225" cy="769441"/>
          </a:xfrm>
          <a:prstGeom prst="rect">
            <a:avLst/>
          </a:prstGeom>
          <a:noFill/>
        </p:spPr>
        <p:txBody>
          <a:bodyPr wrap="square" rtlCol="0">
            <a:spAutoFit/>
          </a:bodyPr>
          <a:lstStyle/>
          <a:p>
            <a:r>
              <a:rPr lang="en-US" sz="4400" dirty="0"/>
              <a:t>Tangent Space</a:t>
            </a:r>
            <a:endParaRPr lang="en-SG" sz="4400" dirty="0"/>
          </a:p>
        </p:txBody>
      </p:sp>
      <p:pic>
        <p:nvPicPr>
          <p:cNvPr id="8" name="Picture 7" descr="Shape&#10;&#10;Description automatically generated with low confidence">
            <a:extLst>
              <a:ext uri="{FF2B5EF4-FFF2-40B4-BE49-F238E27FC236}">
                <a16:creationId xmlns:a16="http://schemas.microsoft.com/office/drawing/2014/main" id="{8252A28D-EFA7-40A5-A01D-B500BEC9F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865" y="2537835"/>
            <a:ext cx="2980290" cy="1782330"/>
          </a:xfrm>
          <a:prstGeom prst="rect">
            <a:avLst/>
          </a:prstGeom>
        </p:spPr>
      </p:pic>
      <p:sp>
        <p:nvSpPr>
          <p:cNvPr id="2" name="TextBox 1">
            <a:extLst>
              <a:ext uri="{FF2B5EF4-FFF2-40B4-BE49-F238E27FC236}">
                <a16:creationId xmlns:a16="http://schemas.microsoft.com/office/drawing/2014/main" id="{E56A7DB8-29FD-49DA-B6DE-C5FD4BD7A44E}"/>
              </a:ext>
            </a:extLst>
          </p:cNvPr>
          <p:cNvSpPr txBox="1"/>
          <p:nvPr/>
        </p:nvSpPr>
        <p:spPr>
          <a:xfrm>
            <a:off x="2589673" y="2887864"/>
            <a:ext cx="813732"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p</a:t>
            </a:r>
            <a:endParaRPr lang="en-SG" dirty="0">
              <a:latin typeface="Cambria Math" panose="02040503050406030204" pitchFamily="18" charset="0"/>
              <a:ea typeface="Cambria Math" panose="02040503050406030204" pitchFamily="18" charset="0"/>
            </a:endParaRPr>
          </a:p>
        </p:txBody>
      </p:sp>
      <p:sp>
        <p:nvSpPr>
          <p:cNvPr id="10" name="Oval 9">
            <a:extLst>
              <a:ext uri="{FF2B5EF4-FFF2-40B4-BE49-F238E27FC236}">
                <a16:creationId xmlns:a16="http://schemas.microsoft.com/office/drawing/2014/main" id="{14421DA1-F50D-4815-976A-E95208B705A0}"/>
              </a:ext>
            </a:extLst>
          </p:cNvPr>
          <p:cNvSpPr/>
          <p:nvPr/>
        </p:nvSpPr>
        <p:spPr>
          <a:xfrm>
            <a:off x="2382845" y="2619292"/>
            <a:ext cx="1104595" cy="9815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2" name="Straight Connector 11">
            <a:extLst>
              <a:ext uri="{FF2B5EF4-FFF2-40B4-BE49-F238E27FC236}">
                <a16:creationId xmlns:a16="http://schemas.microsoft.com/office/drawing/2014/main" id="{E20ABCE4-B02F-429A-84A8-1B571D314791}"/>
              </a:ext>
            </a:extLst>
          </p:cNvPr>
          <p:cNvCxnSpPr>
            <a:cxnSpLocks/>
            <a:stCxn id="10" idx="4"/>
          </p:cNvCxnSpPr>
          <p:nvPr/>
        </p:nvCxnSpPr>
        <p:spPr>
          <a:xfrm>
            <a:off x="2935143" y="3600804"/>
            <a:ext cx="5267045" cy="88462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770DA7EF-4E00-43F4-81C9-94721323AC1E}"/>
              </a:ext>
            </a:extLst>
          </p:cNvPr>
          <p:cNvCxnSpPr>
            <a:cxnSpLocks/>
            <a:stCxn id="10" idx="0"/>
          </p:cNvCxnSpPr>
          <p:nvPr/>
        </p:nvCxnSpPr>
        <p:spPr>
          <a:xfrm flipV="1">
            <a:off x="2935143" y="2430185"/>
            <a:ext cx="5764867" cy="1891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21688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657C-60E1-4707-B524-633C7270B181}"/>
              </a:ext>
            </a:extLst>
          </p:cNvPr>
          <p:cNvSpPr>
            <a:spLocks noGrp="1"/>
          </p:cNvSpPr>
          <p:nvPr>
            <p:ph type="ctrTitle"/>
          </p:nvPr>
        </p:nvSpPr>
        <p:spPr>
          <a:xfrm>
            <a:off x="1433120" y="2007751"/>
            <a:ext cx="9325760" cy="1421249"/>
          </a:xfrm>
        </p:spPr>
        <p:txBody>
          <a:bodyPr>
            <a:normAutofit/>
          </a:bodyPr>
          <a:lstStyle/>
          <a:p>
            <a:r>
              <a:rPr lang="en-US" i="0" dirty="0">
                <a:latin typeface="Cambria Math" panose="02040503050406030204" pitchFamily="18" charset="0"/>
                <a:ea typeface="Cambria Math" panose="02040503050406030204" pitchFamily="18" charset="0"/>
                <a:cs typeface="Miriam Fixed" panose="020B0604020202020204" pitchFamily="49" charset="-79"/>
              </a:rPr>
              <a:t>Literature review</a:t>
            </a:r>
            <a:endParaRPr lang="en-SG" i="0" dirty="0">
              <a:latin typeface="Cambria Math" panose="02040503050406030204" pitchFamily="18" charset="0"/>
              <a:ea typeface="Cambria Math" panose="02040503050406030204" pitchFamily="18" charset="0"/>
              <a:cs typeface="Miriam Fixed" panose="020B0604020202020204" pitchFamily="49" charset="-79"/>
            </a:endParaRPr>
          </a:p>
        </p:txBody>
      </p:sp>
    </p:spTree>
    <p:extLst>
      <p:ext uri="{BB962C8B-B14F-4D97-AF65-F5344CB8AC3E}">
        <p14:creationId xmlns:p14="http://schemas.microsoft.com/office/powerpoint/2010/main" val="21579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CF0C3AA-0092-40D0-B5FB-05D1FA3E4338}"/>
              </a:ext>
            </a:extLst>
          </p:cNvPr>
          <p:cNvGraphicFramePr/>
          <p:nvPr>
            <p:extLst>
              <p:ext uri="{D42A27DB-BD31-4B8C-83A1-F6EECF244321}">
                <p14:modId xmlns:p14="http://schemas.microsoft.com/office/powerpoint/2010/main" val="3942782689"/>
              </p:ext>
            </p:extLst>
          </p:nvPr>
        </p:nvGraphicFramePr>
        <p:xfrm>
          <a:off x="958210" y="1107347"/>
          <a:ext cx="10643765" cy="4493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009ABFC-DDE1-461A-8D10-4D7A6050A7DF}"/>
              </a:ext>
            </a:extLst>
          </p:cNvPr>
          <p:cNvSpPr txBox="1"/>
          <p:nvPr/>
        </p:nvSpPr>
        <p:spPr>
          <a:xfrm>
            <a:off x="958210" y="614986"/>
            <a:ext cx="9211112" cy="707886"/>
          </a:xfrm>
          <a:prstGeom prst="rect">
            <a:avLst/>
          </a:prstGeom>
          <a:noFill/>
        </p:spPr>
        <p:txBody>
          <a:bodyPr wrap="square" rtlCol="0">
            <a:spAutoFit/>
          </a:bodyPr>
          <a:lstStyle/>
          <a:p>
            <a:r>
              <a:rPr lang="en-US" sz="4000" dirty="0"/>
              <a:t>Flow of Presentation</a:t>
            </a:r>
            <a:endParaRPr lang="en-SG" sz="4000" dirty="0"/>
          </a:p>
        </p:txBody>
      </p:sp>
      <p:cxnSp>
        <p:nvCxnSpPr>
          <p:cNvPr id="7" name="Connector: Elbow 6">
            <a:extLst>
              <a:ext uri="{FF2B5EF4-FFF2-40B4-BE49-F238E27FC236}">
                <a16:creationId xmlns:a16="http://schemas.microsoft.com/office/drawing/2014/main" id="{430BA1A1-0B60-438D-B069-1B0EB8935C43}"/>
              </a:ext>
            </a:extLst>
          </p:cNvPr>
          <p:cNvCxnSpPr>
            <a:cxnSpLocks/>
            <a:stCxn id="11" idx="0"/>
          </p:cNvCxnSpPr>
          <p:nvPr/>
        </p:nvCxnSpPr>
        <p:spPr>
          <a:xfrm rot="5400000" flipH="1" flipV="1">
            <a:off x="4717133" y="4193230"/>
            <a:ext cx="1116638" cy="2784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49220C-725E-464F-9946-10E91842AE69}"/>
              </a:ext>
            </a:extLst>
          </p:cNvPr>
          <p:cNvSpPr txBox="1"/>
          <p:nvPr/>
        </p:nvSpPr>
        <p:spPr>
          <a:xfrm>
            <a:off x="4364432" y="4890782"/>
            <a:ext cx="1543574" cy="369332"/>
          </a:xfrm>
          <a:prstGeom prst="rect">
            <a:avLst/>
          </a:prstGeom>
          <a:noFill/>
        </p:spPr>
        <p:txBody>
          <a:bodyPr wrap="square" rtlCol="0">
            <a:spAutoFit/>
          </a:bodyPr>
          <a:lstStyle/>
          <a:p>
            <a:r>
              <a:rPr lang="en-US" dirty="0">
                <a:solidFill>
                  <a:schemeClr val="accent1"/>
                </a:solidFill>
              </a:rPr>
              <a:t>We are here </a:t>
            </a:r>
            <a:endParaRPr lang="en-SG" dirty="0">
              <a:solidFill>
                <a:schemeClr val="accent1"/>
              </a:solidFill>
            </a:endParaRPr>
          </a:p>
        </p:txBody>
      </p:sp>
    </p:spTree>
    <p:extLst>
      <p:ext uri="{BB962C8B-B14F-4D97-AF65-F5344CB8AC3E}">
        <p14:creationId xmlns:p14="http://schemas.microsoft.com/office/powerpoint/2010/main" val="300606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107348" y="746620"/>
            <a:ext cx="9429225" cy="769441"/>
          </a:xfrm>
          <a:prstGeom prst="rect">
            <a:avLst/>
          </a:prstGeom>
          <a:noFill/>
        </p:spPr>
        <p:txBody>
          <a:bodyPr wrap="square" rtlCol="0">
            <a:spAutoFit/>
          </a:bodyPr>
          <a:lstStyle/>
          <a:p>
            <a:r>
              <a:rPr lang="en-US" sz="4400" dirty="0"/>
              <a:t>Literature Review</a:t>
            </a:r>
            <a:endParaRPr lang="en-SG" sz="4400" dirty="0"/>
          </a:p>
        </p:txBody>
      </p:sp>
      <p:graphicFrame>
        <p:nvGraphicFramePr>
          <p:cNvPr id="4" name="Diagram 3">
            <a:extLst>
              <a:ext uri="{FF2B5EF4-FFF2-40B4-BE49-F238E27FC236}">
                <a16:creationId xmlns:a16="http://schemas.microsoft.com/office/drawing/2014/main" id="{C01701A0-ACE3-4D0E-87B5-B394122FCD4C}"/>
              </a:ext>
            </a:extLst>
          </p:cNvPr>
          <p:cNvGraphicFramePr/>
          <p:nvPr>
            <p:extLst>
              <p:ext uri="{D42A27DB-BD31-4B8C-83A1-F6EECF244321}">
                <p14:modId xmlns:p14="http://schemas.microsoft.com/office/powerpoint/2010/main" val="3398257714"/>
              </p:ext>
            </p:extLst>
          </p:nvPr>
        </p:nvGraphicFramePr>
        <p:xfrm>
          <a:off x="2073013" y="1516061"/>
          <a:ext cx="8387127" cy="462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7304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31514B60-0188-4AE6-AF70-B115679A3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690" y="2666266"/>
            <a:ext cx="7554310" cy="3021724"/>
          </a:xfrm>
          <a:prstGeom prst="rect">
            <a:avLst/>
          </a:prstGeom>
        </p:spPr>
      </p:pic>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Principal Component Analysis (PCA)</a:t>
            </a:r>
            <a:endParaRPr lang="en-SG" sz="4400" dirty="0"/>
          </a:p>
        </p:txBody>
      </p:sp>
      <p:sp>
        <p:nvSpPr>
          <p:cNvPr id="3" name="Content Placeholder 2">
            <a:extLst>
              <a:ext uri="{FF2B5EF4-FFF2-40B4-BE49-F238E27FC236}">
                <a16:creationId xmlns:a16="http://schemas.microsoft.com/office/drawing/2014/main" id="{0AE726F4-E559-48E7-9D65-030BAEE96458}"/>
              </a:ext>
            </a:extLst>
          </p:cNvPr>
          <p:cNvSpPr>
            <a:spLocks noGrp="1"/>
          </p:cNvSpPr>
          <p:nvPr>
            <p:ph idx="1"/>
          </p:nvPr>
        </p:nvSpPr>
        <p:spPr>
          <a:xfrm>
            <a:off x="1457481" y="2965490"/>
            <a:ext cx="5058561" cy="2054777"/>
          </a:xfrm>
        </p:spPr>
        <p:txBody>
          <a:bodyPr>
            <a:noAutofit/>
          </a:bodyPr>
          <a:lstStyle/>
          <a:p>
            <a:pPr marL="0" indent="0">
              <a:buNone/>
            </a:pPr>
            <a:r>
              <a:rPr lang="en-US" b="1" dirty="0"/>
              <a:t>Idea</a:t>
            </a:r>
            <a:r>
              <a:rPr lang="en-US" sz="2000" dirty="0"/>
              <a:t>: </a:t>
            </a:r>
            <a:r>
              <a:rPr lang="en-US" sz="1800" b="0" i="0" dirty="0">
                <a:solidFill>
                  <a:srgbClr val="000000"/>
                </a:solidFill>
                <a:effectLst/>
              </a:rPr>
              <a:t>obtain a lower-dimensional representation of the data that retains as much variation as possible present in the data set.</a:t>
            </a:r>
            <a:endParaRPr lang="en-US" sz="1800" dirty="0">
              <a:solidFill>
                <a:srgbClr val="000000"/>
              </a:solidFill>
            </a:endParaRPr>
          </a:p>
          <a:p>
            <a:pPr marL="0" indent="0">
              <a:buNone/>
            </a:pPr>
            <a:endParaRPr lang="en-SG" sz="1800" b="1" dirty="0">
              <a:solidFill>
                <a:srgbClr val="000000"/>
              </a:solidFill>
            </a:endParaRPr>
          </a:p>
          <a:p>
            <a:pPr marL="0" indent="0">
              <a:buNone/>
            </a:pPr>
            <a:r>
              <a:rPr lang="en-SG" sz="1800" b="1" dirty="0">
                <a:solidFill>
                  <a:srgbClr val="000000"/>
                </a:solidFill>
              </a:rPr>
              <a:t>Principal Direction: </a:t>
            </a:r>
            <a:r>
              <a:rPr lang="en-SG" sz="1800" dirty="0">
                <a:solidFill>
                  <a:srgbClr val="000000"/>
                </a:solidFill>
              </a:rPr>
              <a:t>Black line in diagram when it stops at magenta ticks.</a:t>
            </a:r>
          </a:p>
        </p:txBody>
      </p:sp>
      <p:sp>
        <p:nvSpPr>
          <p:cNvPr id="8" name="Footer Placeholder 7">
            <a:extLst>
              <a:ext uri="{FF2B5EF4-FFF2-40B4-BE49-F238E27FC236}">
                <a16:creationId xmlns:a16="http://schemas.microsoft.com/office/drawing/2014/main" id="{36A60BA2-F628-4EB2-A34D-DB3B8F8A071A}"/>
              </a:ext>
            </a:extLst>
          </p:cNvPr>
          <p:cNvSpPr>
            <a:spLocks noGrp="1"/>
          </p:cNvSpPr>
          <p:nvPr>
            <p:ph type="ftr" sz="quarter" idx="11"/>
          </p:nvPr>
        </p:nvSpPr>
        <p:spPr>
          <a:xfrm>
            <a:off x="154429" y="6444530"/>
            <a:ext cx="4497315" cy="319474"/>
          </a:xfrm>
        </p:spPr>
        <p:txBody>
          <a:bodyPr>
            <a:normAutofit fontScale="77500" lnSpcReduction="20000"/>
          </a:bodyPr>
          <a:lstStyle/>
          <a:p>
            <a:r>
              <a:rPr lang="en-US" dirty="0"/>
              <a:t>1. Animation from https://stats.stackexchange.com/questions/2691/making-sense-of-principal-component-analysis-eigenvectors-eigenvalues</a:t>
            </a:r>
          </a:p>
        </p:txBody>
      </p:sp>
      <p:sp>
        <p:nvSpPr>
          <p:cNvPr id="9" name="TextBox 8">
            <a:extLst>
              <a:ext uri="{FF2B5EF4-FFF2-40B4-BE49-F238E27FC236}">
                <a16:creationId xmlns:a16="http://schemas.microsoft.com/office/drawing/2014/main" id="{CF085030-A3D4-43CD-9636-89AF7A28F7D4}"/>
              </a:ext>
            </a:extLst>
          </p:cNvPr>
          <p:cNvSpPr txBox="1"/>
          <p:nvPr/>
        </p:nvSpPr>
        <p:spPr>
          <a:xfrm>
            <a:off x="7482980" y="2201913"/>
            <a:ext cx="3970790" cy="369332"/>
          </a:xfrm>
          <a:prstGeom prst="rect">
            <a:avLst/>
          </a:prstGeom>
          <a:noFill/>
        </p:spPr>
        <p:txBody>
          <a:bodyPr wrap="square" rtlCol="0">
            <a:spAutoFit/>
          </a:bodyPr>
          <a:lstStyle/>
          <a:p>
            <a:r>
              <a:rPr lang="en-US" dirty="0"/>
              <a:t>PCA in 2 dimensions</a:t>
            </a:r>
            <a:endParaRPr lang="en-SG" dirty="0"/>
          </a:p>
        </p:txBody>
      </p:sp>
    </p:spTree>
    <p:extLst>
      <p:ext uri="{BB962C8B-B14F-4D97-AF65-F5344CB8AC3E}">
        <p14:creationId xmlns:p14="http://schemas.microsoft.com/office/powerpoint/2010/main" val="28498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C786BF-634F-444A-B74E-362D6BD34FA6}"/>
              </a:ext>
            </a:extLst>
          </p:cNvPr>
          <p:cNvPicPr>
            <a:picLocks noChangeAspect="1"/>
          </p:cNvPicPr>
          <p:nvPr/>
        </p:nvPicPr>
        <p:blipFill>
          <a:blip r:embed="rId3"/>
          <a:stretch>
            <a:fillRect/>
          </a:stretch>
        </p:blipFill>
        <p:spPr>
          <a:xfrm>
            <a:off x="2649607" y="2628233"/>
            <a:ext cx="6745642" cy="2625413"/>
          </a:xfrm>
          <a:prstGeom prst="rect">
            <a:avLst/>
          </a:prstGeom>
        </p:spPr>
      </p:pic>
      <p:sp>
        <p:nvSpPr>
          <p:cNvPr id="3" name="Content Placeholder 2">
            <a:extLst>
              <a:ext uri="{FF2B5EF4-FFF2-40B4-BE49-F238E27FC236}">
                <a16:creationId xmlns:a16="http://schemas.microsoft.com/office/drawing/2014/main" id="{0AE726F4-E559-48E7-9D65-030BAEE96458}"/>
              </a:ext>
            </a:extLst>
          </p:cNvPr>
          <p:cNvSpPr>
            <a:spLocks noGrp="1"/>
          </p:cNvSpPr>
          <p:nvPr>
            <p:ph idx="1"/>
          </p:nvPr>
        </p:nvSpPr>
        <p:spPr>
          <a:xfrm>
            <a:off x="1401984" y="1604354"/>
            <a:ext cx="8682605" cy="769441"/>
          </a:xfrm>
        </p:spPr>
        <p:txBody>
          <a:bodyPr>
            <a:normAutofit/>
          </a:bodyPr>
          <a:lstStyle/>
          <a:p>
            <a:pPr marL="0" indent="0">
              <a:buNone/>
            </a:pPr>
            <a:r>
              <a:rPr lang="en-SG" b="1" dirty="0"/>
              <a:t>Idea</a:t>
            </a:r>
            <a:r>
              <a:rPr lang="en-SG" sz="1600" dirty="0"/>
              <a:t>: </a:t>
            </a:r>
            <a:r>
              <a:rPr lang="en-US" sz="1600" b="0" i="0" dirty="0">
                <a:solidFill>
                  <a:srgbClr val="000000"/>
                </a:solidFill>
                <a:effectLst/>
              </a:rPr>
              <a:t>extend Multi-Dimensional Scaling to manifolds by optimizing</a:t>
            </a:r>
            <a:r>
              <a:rPr lang="en-US" sz="1600" dirty="0">
                <a:solidFill>
                  <a:srgbClr val="000000"/>
                </a:solidFill>
              </a:rPr>
              <a:t> </a:t>
            </a:r>
            <a:r>
              <a:rPr lang="en-US" sz="1600" b="0" i="0" dirty="0">
                <a:solidFill>
                  <a:srgbClr val="000000"/>
                </a:solidFill>
                <a:effectLst/>
              </a:rPr>
              <a:t>embeddings to preserve geodesic distances between pairs of data points.</a:t>
            </a:r>
          </a:p>
        </p:txBody>
      </p:sp>
      <p:sp>
        <p:nvSpPr>
          <p:cNvPr id="5" name="TextBox 4">
            <a:extLst>
              <a:ext uri="{FF2B5EF4-FFF2-40B4-BE49-F238E27FC236}">
                <a16:creationId xmlns:a16="http://schemas.microsoft.com/office/drawing/2014/main" id="{9E8D8EFD-7EFB-44D4-A791-96A7518EB612}"/>
              </a:ext>
            </a:extLst>
          </p:cNvPr>
          <p:cNvSpPr txBox="1"/>
          <p:nvPr/>
        </p:nvSpPr>
        <p:spPr>
          <a:xfrm>
            <a:off x="1208015" y="504108"/>
            <a:ext cx="9429225" cy="769441"/>
          </a:xfrm>
          <a:prstGeom prst="rect">
            <a:avLst/>
          </a:prstGeom>
          <a:noFill/>
        </p:spPr>
        <p:txBody>
          <a:bodyPr wrap="square" rtlCol="0">
            <a:spAutoFit/>
          </a:bodyPr>
          <a:lstStyle/>
          <a:p>
            <a:r>
              <a:rPr lang="en-US" sz="4400" dirty="0" err="1"/>
              <a:t>Isomap</a:t>
            </a:r>
            <a:endParaRPr lang="en-SG" sz="4400" dirty="0"/>
          </a:p>
        </p:txBody>
      </p:sp>
      <p:sp>
        <p:nvSpPr>
          <p:cNvPr id="10" name="TextBox 9">
            <a:extLst>
              <a:ext uri="{FF2B5EF4-FFF2-40B4-BE49-F238E27FC236}">
                <a16:creationId xmlns:a16="http://schemas.microsoft.com/office/drawing/2014/main" id="{40C5CA3A-64AD-4730-87CB-4C3F1DD38B32}"/>
              </a:ext>
            </a:extLst>
          </p:cNvPr>
          <p:cNvSpPr txBox="1"/>
          <p:nvPr/>
        </p:nvSpPr>
        <p:spPr>
          <a:xfrm>
            <a:off x="3185067" y="5253646"/>
            <a:ext cx="2642532" cy="523220"/>
          </a:xfrm>
          <a:prstGeom prst="rect">
            <a:avLst/>
          </a:prstGeom>
          <a:noFill/>
        </p:spPr>
        <p:txBody>
          <a:bodyPr wrap="square" rtlCol="0">
            <a:spAutoFit/>
          </a:bodyPr>
          <a:lstStyle/>
          <a:p>
            <a:r>
              <a:rPr lang="en-SG" sz="1400" dirty="0"/>
              <a:t>Not using K nearest </a:t>
            </a:r>
            <a:r>
              <a:rPr lang="en-SG" sz="1400" dirty="0" err="1"/>
              <a:t>neighbors</a:t>
            </a:r>
            <a:r>
              <a:rPr lang="en-SG" sz="1400" dirty="0"/>
              <a:t>:</a:t>
            </a:r>
          </a:p>
          <a:p>
            <a:r>
              <a:rPr lang="en-SG" sz="1400" dirty="0"/>
              <a:t>Shortcutting manifold: </a:t>
            </a:r>
            <a:r>
              <a:rPr lang="en-SG" sz="1400" b="1" dirty="0"/>
              <a:t>WRONG!</a:t>
            </a:r>
            <a:endParaRPr lang="en-SG" sz="1400" dirty="0"/>
          </a:p>
        </p:txBody>
      </p:sp>
      <p:sp>
        <p:nvSpPr>
          <p:cNvPr id="11" name="TextBox 10">
            <a:extLst>
              <a:ext uri="{FF2B5EF4-FFF2-40B4-BE49-F238E27FC236}">
                <a16:creationId xmlns:a16="http://schemas.microsoft.com/office/drawing/2014/main" id="{ADFCA211-A62C-4D8D-A7E0-8B02B1AC2B21}"/>
              </a:ext>
            </a:extLst>
          </p:cNvPr>
          <p:cNvSpPr txBox="1"/>
          <p:nvPr/>
        </p:nvSpPr>
        <p:spPr>
          <a:xfrm>
            <a:off x="6375141" y="5288683"/>
            <a:ext cx="3457662" cy="523220"/>
          </a:xfrm>
          <a:prstGeom prst="rect">
            <a:avLst/>
          </a:prstGeom>
          <a:noFill/>
        </p:spPr>
        <p:txBody>
          <a:bodyPr wrap="square" rtlCol="0">
            <a:spAutoFit/>
          </a:bodyPr>
          <a:lstStyle/>
          <a:p>
            <a:r>
              <a:rPr lang="en-SG" sz="1400" dirty="0"/>
              <a:t>Using K nearest </a:t>
            </a:r>
            <a:r>
              <a:rPr lang="en-SG" sz="1400" dirty="0" err="1"/>
              <a:t>neighbors</a:t>
            </a:r>
            <a:r>
              <a:rPr lang="en-SG" sz="1400" dirty="0"/>
              <a:t>:</a:t>
            </a:r>
          </a:p>
          <a:p>
            <a:r>
              <a:rPr lang="en-SG" sz="1400" dirty="0"/>
              <a:t>Approximates geodesic distance </a:t>
            </a:r>
            <a:r>
              <a:rPr lang="en-SG" sz="1400" b="1" dirty="0"/>
              <a:t>CORRECTLY!</a:t>
            </a:r>
          </a:p>
        </p:txBody>
      </p:sp>
    </p:spTree>
    <p:extLst>
      <p:ext uri="{BB962C8B-B14F-4D97-AF65-F5344CB8AC3E}">
        <p14:creationId xmlns:p14="http://schemas.microsoft.com/office/powerpoint/2010/main" val="3827198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err="1"/>
              <a:t>Isomap</a:t>
            </a:r>
            <a:r>
              <a:rPr lang="en-US" sz="4400" dirty="0"/>
              <a:t> - Results</a:t>
            </a:r>
            <a:endParaRPr lang="en-SG" sz="4400" dirty="0"/>
          </a:p>
        </p:txBody>
      </p:sp>
      <p:pic>
        <p:nvPicPr>
          <p:cNvPr id="6" name="Picture 5">
            <a:extLst>
              <a:ext uri="{FF2B5EF4-FFF2-40B4-BE49-F238E27FC236}">
                <a16:creationId xmlns:a16="http://schemas.microsoft.com/office/drawing/2014/main" id="{383196EC-16DC-4B15-84D5-CB4DFA571AC0}"/>
              </a:ext>
            </a:extLst>
          </p:cNvPr>
          <p:cNvPicPr>
            <a:picLocks noChangeAspect="1"/>
          </p:cNvPicPr>
          <p:nvPr/>
        </p:nvPicPr>
        <p:blipFill>
          <a:blip r:embed="rId3"/>
          <a:stretch>
            <a:fillRect/>
          </a:stretch>
        </p:blipFill>
        <p:spPr>
          <a:xfrm>
            <a:off x="3520409" y="1862356"/>
            <a:ext cx="5151181" cy="4091890"/>
          </a:xfrm>
          <a:prstGeom prst="rect">
            <a:avLst/>
          </a:prstGeom>
        </p:spPr>
      </p:pic>
    </p:spTree>
    <p:extLst>
      <p:ext uri="{BB962C8B-B14F-4D97-AF65-F5344CB8AC3E}">
        <p14:creationId xmlns:p14="http://schemas.microsoft.com/office/powerpoint/2010/main" val="675748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CF0C3AA-0092-40D0-B5FB-05D1FA3E4338}"/>
              </a:ext>
            </a:extLst>
          </p:cNvPr>
          <p:cNvGraphicFramePr/>
          <p:nvPr>
            <p:extLst>
              <p:ext uri="{D42A27DB-BD31-4B8C-83A1-F6EECF244321}">
                <p14:modId xmlns:p14="http://schemas.microsoft.com/office/powerpoint/2010/main" val="2415015727"/>
              </p:ext>
            </p:extLst>
          </p:nvPr>
        </p:nvGraphicFramePr>
        <p:xfrm>
          <a:off x="958210" y="1107347"/>
          <a:ext cx="10643765" cy="4493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009ABFC-DDE1-461A-8D10-4D7A6050A7DF}"/>
              </a:ext>
            </a:extLst>
          </p:cNvPr>
          <p:cNvSpPr txBox="1"/>
          <p:nvPr/>
        </p:nvSpPr>
        <p:spPr>
          <a:xfrm>
            <a:off x="958210" y="614986"/>
            <a:ext cx="9211112" cy="707886"/>
          </a:xfrm>
          <a:prstGeom prst="rect">
            <a:avLst/>
          </a:prstGeom>
          <a:noFill/>
        </p:spPr>
        <p:txBody>
          <a:bodyPr wrap="square" rtlCol="0">
            <a:spAutoFit/>
          </a:bodyPr>
          <a:lstStyle/>
          <a:p>
            <a:r>
              <a:rPr lang="en-US" sz="4000" dirty="0"/>
              <a:t>Flow of Presentation</a:t>
            </a:r>
            <a:endParaRPr lang="en-SG" sz="4000" dirty="0"/>
          </a:p>
        </p:txBody>
      </p:sp>
      <p:cxnSp>
        <p:nvCxnSpPr>
          <p:cNvPr id="7" name="Connector: Elbow 6">
            <a:extLst>
              <a:ext uri="{FF2B5EF4-FFF2-40B4-BE49-F238E27FC236}">
                <a16:creationId xmlns:a16="http://schemas.microsoft.com/office/drawing/2014/main" id="{430BA1A1-0B60-438D-B069-1B0EB8935C43}"/>
              </a:ext>
            </a:extLst>
          </p:cNvPr>
          <p:cNvCxnSpPr>
            <a:cxnSpLocks/>
          </p:cNvCxnSpPr>
          <p:nvPr/>
        </p:nvCxnSpPr>
        <p:spPr>
          <a:xfrm rot="5400000" flipH="1" flipV="1">
            <a:off x="1240892" y="4016678"/>
            <a:ext cx="978210" cy="4613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49220C-725E-464F-9946-10E91842AE69}"/>
              </a:ext>
            </a:extLst>
          </p:cNvPr>
          <p:cNvSpPr txBox="1"/>
          <p:nvPr/>
        </p:nvSpPr>
        <p:spPr>
          <a:xfrm>
            <a:off x="891098" y="4736479"/>
            <a:ext cx="1543574" cy="369332"/>
          </a:xfrm>
          <a:prstGeom prst="rect">
            <a:avLst/>
          </a:prstGeom>
          <a:noFill/>
        </p:spPr>
        <p:txBody>
          <a:bodyPr wrap="square" rtlCol="0">
            <a:spAutoFit/>
          </a:bodyPr>
          <a:lstStyle/>
          <a:p>
            <a:r>
              <a:rPr lang="en-US" dirty="0">
                <a:solidFill>
                  <a:schemeClr val="accent1"/>
                </a:solidFill>
              </a:rPr>
              <a:t>We are here </a:t>
            </a:r>
            <a:endParaRPr lang="en-SG" dirty="0">
              <a:solidFill>
                <a:schemeClr val="accent1"/>
              </a:solidFill>
            </a:endParaRPr>
          </a:p>
        </p:txBody>
      </p:sp>
    </p:spTree>
    <p:extLst>
      <p:ext uri="{BB962C8B-B14F-4D97-AF65-F5344CB8AC3E}">
        <p14:creationId xmlns:p14="http://schemas.microsoft.com/office/powerpoint/2010/main" val="1524609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726F4-E559-48E7-9D65-030BAEE96458}"/>
              </a:ext>
            </a:extLst>
          </p:cNvPr>
          <p:cNvSpPr>
            <a:spLocks noGrp="1"/>
          </p:cNvSpPr>
          <p:nvPr>
            <p:ph idx="1"/>
          </p:nvPr>
        </p:nvSpPr>
        <p:spPr>
          <a:xfrm>
            <a:off x="1208015" y="3046530"/>
            <a:ext cx="4215632" cy="1578022"/>
          </a:xfrm>
        </p:spPr>
        <p:txBody>
          <a:bodyPr>
            <a:noAutofit/>
          </a:bodyPr>
          <a:lstStyle/>
          <a:p>
            <a:pPr marL="0" indent="0">
              <a:buNone/>
            </a:pPr>
            <a:r>
              <a:rPr lang="en-SG" b="1" dirty="0"/>
              <a:t>Idea</a:t>
            </a:r>
            <a:r>
              <a:rPr lang="en-SG" sz="1800" dirty="0"/>
              <a:t>:  Construct</a:t>
            </a:r>
            <a:r>
              <a:rPr lang="en-US" sz="1800" dirty="0">
                <a:solidFill>
                  <a:srgbClr val="000000"/>
                </a:solidFill>
              </a:rPr>
              <a:t> </a:t>
            </a:r>
            <a:r>
              <a:rPr lang="en-US" sz="1800" b="0" i="0" dirty="0">
                <a:solidFill>
                  <a:srgbClr val="000000"/>
                </a:solidFill>
                <a:effectLst/>
              </a:rPr>
              <a:t>a mapping from the </a:t>
            </a:r>
            <a:r>
              <a:rPr lang="en-US" sz="1800" b="0" dirty="0">
                <a:solidFill>
                  <a:srgbClr val="000000"/>
                </a:solidFill>
                <a:effectLst/>
              </a:rPr>
              <a:t>higher</a:t>
            </a:r>
            <a:r>
              <a:rPr lang="en-US" sz="1800" b="0" i="1" dirty="0">
                <a:solidFill>
                  <a:srgbClr val="000000"/>
                </a:solidFill>
                <a:effectLst/>
              </a:rPr>
              <a:t> </a:t>
            </a:r>
            <a:r>
              <a:rPr lang="en-US" sz="1800" b="0" i="0" dirty="0">
                <a:solidFill>
                  <a:srgbClr val="000000"/>
                </a:solidFill>
                <a:effectLst/>
              </a:rPr>
              <a:t>dimensional data to the </a:t>
            </a:r>
            <a:r>
              <a:rPr lang="en-US" sz="1800" b="0" dirty="0">
                <a:solidFill>
                  <a:srgbClr val="000000"/>
                </a:solidFill>
                <a:effectLst/>
              </a:rPr>
              <a:t>lower </a:t>
            </a:r>
            <a:r>
              <a:rPr lang="en-US" sz="1800" b="0" i="0" dirty="0">
                <a:solidFill>
                  <a:srgbClr val="000000"/>
                </a:solidFill>
                <a:effectLst/>
              </a:rPr>
              <a:t>dimensional reconstructed points that preserves the local configurations of each point’s nearest neighbors.</a:t>
            </a:r>
            <a:r>
              <a:rPr lang="en-US" sz="1800" dirty="0"/>
              <a:t> </a:t>
            </a:r>
            <a:br>
              <a:rPr lang="en-US" sz="1800" dirty="0"/>
            </a:br>
            <a:br>
              <a:rPr lang="en-US" sz="1800" dirty="0"/>
            </a:br>
            <a:r>
              <a:rPr lang="en-SG" sz="1800" dirty="0"/>
              <a:t> </a:t>
            </a:r>
          </a:p>
        </p:txBody>
      </p:sp>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Locally Linear Embedding (LLE)</a:t>
            </a:r>
            <a:endParaRPr lang="en-SG" sz="4400" dirty="0"/>
          </a:p>
        </p:txBody>
      </p:sp>
      <p:pic>
        <p:nvPicPr>
          <p:cNvPr id="4" name="Picture 3" descr="Chart, radar chart&#10;&#10;Description automatically generated">
            <a:extLst>
              <a:ext uri="{FF2B5EF4-FFF2-40B4-BE49-F238E27FC236}">
                <a16:creationId xmlns:a16="http://schemas.microsoft.com/office/drawing/2014/main" id="{B97C87E7-0244-4383-B4CF-F14E5F187A01}"/>
              </a:ext>
            </a:extLst>
          </p:cNvPr>
          <p:cNvPicPr>
            <a:picLocks noChangeAspect="1"/>
          </p:cNvPicPr>
          <p:nvPr/>
        </p:nvPicPr>
        <p:blipFill rotWithShape="1">
          <a:blip r:embed="rId3">
            <a:extLst>
              <a:ext uri="{28A0092B-C50C-407E-A947-70E740481C1C}">
                <a14:useLocalDpi xmlns:a14="http://schemas.microsoft.com/office/drawing/2010/main" val="0"/>
              </a:ext>
            </a:extLst>
          </a:blip>
          <a:srcRect l="3203" t="2031" r="7919" b="6172"/>
          <a:stretch/>
        </p:blipFill>
        <p:spPr>
          <a:xfrm>
            <a:off x="6147567" y="1755228"/>
            <a:ext cx="4372303" cy="4446599"/>
          </a:xfrm>
          <a:prstGeom prst="rect">
            <a:avLst/>
          </a:prstGeom>
        </p:spPr>
      </p:pic>
    </p:spTree>
    <p:extLst>
      <p:ext uri="{BB962C8B-B14F-4D97-AF65-F5344CB8AC3E}">
        <p14:creationId xmlns:p14="http://schemas.microsoft.com/office/powerpoint/2010/main" val="277947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Locally Linear Embedding - Results</a:t>
            </a:r>
            <a:endParaRPr lang="en-SG" sz="4400" dirty="0"/>
          </a:p>
        </p:txBody>
      </p:sp>
      <p:pic>
        <p:nvPicPr>
          <p:cNvPr id="4" name="Picture 3">
            <a:extLst>
              <a:ext uri="{FF2B5EF4-FFF2-40B4-BE49-F238E27FC236}">
                <a16:creationId xmlns:a16="http://schemas.microsoft.com/office/drawing/2014/main" id="{E2E4CAEF-AB1B-4E23-879C-7ADF06910A94}"/>
              </a:ext>
            </a:extLst>
          </p:cNvPr>
          <p:cNvPicPr>
            <a:picLocks noChangeAspect="1"/>
          </p:cNvPicPr>
          <p:nvPr/>
        </p:nvPicPr>
        <p:blipFill>
          <a:blip r:embed="rId3"/>
          <a:stretch>
            <a:fillRect/>
          </a:stretch>
        </p:blipFill>
        <p:spPr>
          <a:xfrm>
            <a:off x="4000951" y="1663349"/>
            <a:ext cx="3843352" cy="4103518"/>
          </a:xfrm>
          <a:prstGeom prst="rect">
            <a:avLst/>
          </a:prstGeom>
        </p:spPr>
      </p:pic>
      <p:sp>
        <p:nvSpPr>
          <p:cNvPr id="2" name="TextBox 1">
            <a:extLst>
              <a:ext uri="{FF2B5EF4-FFF2-40B4-BE49-F238E27FC236}">
                <a16:creationId xmlns:a16="http://schemas.microsoft.com/office/drawing/2014/main" id="{9A3DC7FC-D017-43F2-BD27-F1CD2EAB9E64}"/>
              </a:ext>
            </a:extLst>
          </p:cNvPr>
          <p:cNvSpPr txBox="1"/>
          <p:nvPr/>
        </p:nvSpPr>
        <p:spPr>
          <a:xfrm>
            <a:off x="3513045" y="5766867"/>
            <a:ext cx="5396752" cy="369332"/>
          </a:xfrm>
          <a:prstGeom prst="rect">
            <a:avLst/>
          </a:prstGeom>
          <a:noFill/>
        </p:spPr>
        <p:txBody>
          <a:bodyPr wrap="square" rtlCol="0">
            <a:spAutoFit/>
          </a:bodyPr>
          <a:lstStyle/>
          <a:p>
            <a:r>
              <a:rPr lang="en-SG" dirty="0"/>
              <a:t>LLE is able to find a mapping that makes intuitive sense.</a:t>
            </a:r>
          </a:p>
        </p:txBody>
      </p:sp>
    </p:spTree>
    <p:extLst>
      <p:ext uri="{BB962C8B-B14F-4D97-AF65-F5344CB8AC3E}">
        <p14:creationId xmlns:p14="http://schemas.microsoft.com/office/powerpoint/2010/main" val="302662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uyash P Awate - Research">
            <a:extLst>
              <a:ext uri="{FF2B5EF4-FFF2-40B4-BE49-F238E27FC236}">
                <a16:creationId xmlns:a16="http://schemas.microsoft.com/office/drawing/2014/main" id="{92987B8A-2A68-4DC4-B671-6D6A7ADFF7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703" t="-357" r="-939" b="357"/>
          <a:stretch/>
        </p:blipFill>
        <p:spPr bwMode="auto">
          <a:xfrm>
            <a:off x="7180079" y="2374676"/>
            <a:ext cx="3017396" cy="251354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AE726F4-E559-48E7-9D65-030BAEE96458}"/>
              </a:ext>
            </a:extLst>
          </p:cNvPr>
          <p:cNvSpPr>
            <a:spLocks noGrp="1"/>
          </p:cNvSpPr>
          <p:nvPr>
            <p:ph idx="1"/>
          </p:nvPr>
        </p:nvSpPr>
        <p:spPr>
          <a:xfrm>
            <a:off x="1593497" y="2614112"/>
            <a:ext cx="4502503" cy="1831295"/>
          </a:xfrm>
        </p:spPr>
        <p:txBody>
          <a:bodyPr>
            <a:noAutofit/>
          </a:bodyPr>
          <a:lstStyle/>
          <a:p>
            <a:pPr marL="0" indent="0">
              <a:buNone/>
            </a:pPr>
            <a:r>
              <a:rPr lang="en-US" b="1" dirty="0"/>
              <a:t>Idea</a:t>
            </a:r>
            <a:r>
              <a:rPr lang="en-US" sz="1800" dirty="0"/>
              <a:t>: </a:t>
            </a:r>
            <a:r>
              <a:rPr lang="en-US" sz="1800" b="0" i="0" dirty="0">
                <a:solidFill>
                  <a:srgbClr val="000000"/>
                </a:solidFill>
                <a:effectLst/>
              </a:rPr>
              <a:t>generalization of PCA to manifolds. </a:t>
            </a:r>
          </a:p>
          <a:p>
            <a:pPr marL="0" indent="0">
              <a:buNone/>
            </a:pPr>
            <a:endParaRPr lang="en-US" sz="1800" b="0" i="0" dirty="0">
              <a:solidFill>
                <a:srgbClr val="000000"/>
              </a:solidFill>
              <a:effectLst/>
            </a:endParaRPr>
          </a:p>
          <a:p>
            <a:pPr marL="0" indent="0">
              <a:buNone/>
            </a:pPr>
            <a:r>
              <a:rPr lang="en-US" sz="1800" b="0" i="0" dirty="0">
                <a:solidFill>
                  <a:srgbClr val="000000"/>
                </a:solidFill>
                <a:effectLst/>
              </a:rPr>
              <a:t>The main aim of PGA is to describe the variability of some </a:t>
            </a:r>
            <a:r>
              <a:rPr lang="en-US" sz="1800" b="0" i="1" dirty="0">
                <a:solidFill>
                  <a:srgbClr val="000000"/>
                </a:solidFill>
                <a:effectLst/>
              </a:rPr>
              <a:t>D  </a:t>
            </a:r>
            <a:r>
              <a:rPr lang="en-US" sz="1800" b="0" i="0" dirty="0">
                <a:solidFill>
                  <a:srgbClr val="000000"/>
                </a:solidFill>
                <a:effectLst/>
              </a:rPr>
              <a:t>dimensional data that lie on</a:t>
            </a:r>
            <a:r>
              <a:rPr lang="en-US" sz="1800" dirty="0"/>
              <a:t> a d dimensional manifold.</a:t>
            </a:r>
          </a:p>
          <a:p>
            <a:pPr marL="0" indent="0">
              <a:buNone/>
            </a:pPr>
            <a:endParaRPr lang="en-US" sz="1800" dirty="0"/>
          </a:p>
          <a:p>
            <a:pPr marL="0" indent="0">
              <a:buNone/>
            </a:pPr>
            <a:endParaRPr lang="en-SG" sz="1800" dirty="0"/>
          </a:p>
        </p:txBody>
      </p:sp>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Principal Geodesic Analysis (PGA)</a:t>
            </a:r>
            <a:endParaRPr lang="en-SG" sz="4400" dirty="0"/>
          </a:p>
        </p:txBody>
      </p:sp>
    </p:spTree>
    <p:extLst>
      <p:ext uri="{BB962C8B-B14F-4D97-AF65-F5344CB8AC3E}">
        <p14:creationId xmlns:p14="http://schemas.microsoft.com/office/powerpoint/2010/main" val="3497352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657C-60E1-4707-B524-633C7270B181}"/>
              </a:ext>
            </a:extLst>
          </p:cNvPr>
          <p:cNvSpPr>
            <a:spLocks noGrp="1"/>
          </p:cNvSpPr>
          <p:nvPr>
            <p:ph type="ctrTitle"/>
          </p:nvPr>
        </p:nvSpPr>
        <p:spPr>
          <a:xfrm>
            <a:off x="1433120" y="2422754"/>
            <a:ext cx="9325760" cy="1421249"/>
          </a:xfrm>
        </p:spPr>
        <p:txBody>
          <a:bodyPr>
            <a:normAutofit fontScale="90000"/>
          </a:bodyPr>
          <a:lstStyle/>
          <a:p>
            <a:r>
              <a:rPr lang="en-US" i="0" dirty="0">
                <a:latin typeface="Cambria Math" panose="02040503050406030204" pitchFamily="18" charset="0"/>
                <a:ea typeface="Cambria Math" panose="02040503050406030204" pitchFamily="18" charset="0"/>
                <a:cs typeface="Miriam Fixed" panose="020B0604020202020204" pitchFamily="49" charset="-79"/>
              </a:rPr>
              <a:t>Greedy principal flows</a:t>
            </a:r>
            <a:endParaRPr lang="en-SG" i="0" dirty="0">
              <a:latin typeface="Cambria Math" panose="02040503050406030204" pitchFamily="18" charset="0"/>
              <a:ea typeface="Cambria Math" panose="02040503050406030204" pitchFamily="18" charset="0"/>
              <a:cs typeface="Miriam Fixed" panose="020B0604020202020204" pitchFamily="49" charset="-79"/>
            </a:endParaRPr>
          </a:p>
        </p:txBody>
      </p:sp>
    </p:spTree>
    <p:extLst>
      <p:ext uri="{BB962C8B-B14F-4D97-AF65-F5344CB8AC3E}">
        <p14:creationId xmlns:p14="http://schemas.microsoft.com/office/powerpoint/2010/main" val="823247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CF0C3AA-0092-40D0-B5FB-05D1FA3E4338}"/>
              </a:ext>
            </a:extLst>
          </p:cNvPr>
          <p:cNvGraphicFramePr/>
          <p:nvPr>
            <p:extLst>
              <p:ext uri="{D42A27DB-BD31-4B8C-83A1-F6EECF244321}">
                <p14:modId xmlns:p14="http://schemas.microsoft.com/office/powerpoint/2010/main" val="1887759606"/>
              </p:ext>
            </p:extLst>
          </p:nvPr>
        </p:nvGraphicFramePr>
        <p:xfrm>
          <a:off x="958210" y="1107347"/>
          <a:ext cx="10643765" cy="4493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009ABFC-DDE1-461A-8D10-4D7A6050A7DF}"/>
              </a:ext>
            </a:extLst>
          </p:cNvPr>
          <p:cNvSpPr txBox="1"/>
          <p:nvPr/>
        </p:nvSpPr>
        <p:spPr>
          <a:xfrm>
            <a:off x="958210" y="614986"/>
            <a:ext cx="9211112" cy="707886"/>
          </a:xfrm>
          <a:prstGeom prst="rect">
            <a:avLst/>
          </a:prstGeom>
          <a:noFill/>
        </p:spPr>
        <p:txBody>
          <a:bodyPr wrap="square" rtlCol="0">
            <a:spAutoFit/>
          </a:bodyPr>
          <a:lstStyle/>
          <a:p>
            <a:r>
              <a:rPr lang="en-US" sz="4000" dirty="0"/>
              <a:t>Flow of Presentation</a:t>
            </a:r>
            <a:endParaRPr lang="en-SG" sz="4000" dirty="0"/>
          </a:p>
        </p:txBody>
      </p:sp>
      <p:cxnSp>
        <p:nvCxnSpPr>
          <p:cNvPr id="7" name="Connector: Elbow 6">
            <a:extLst>
              <a:ext uri="{FF2B5EF4-FFF2-40B4-BE49-F238E27FC236}">
                <a16:creationId xmlns:a16="http://schemas.microsoft.com/office/drawing/2014/main" id="{430BA1A1-0B60-438D-B069-1B0EB8935C43}"/>
              </a:ext>
            </a:extLst>
          </p:cNvPr>
          <p:cNvCxnSpPr>
            <a:cxnSpLocks/>
            <a:stCxn id="11" idx="0"/>
          </p:cNvCxnSpPr>
          <p:nvPr/>
        </p:nvCxnSpPr>
        <p:spPr>
          <a:xfrm rot="5400000" flipH="1" flipV="1">
            <a:off x="6296347" y="4191212"/>
            <a:ext cx="1150128" cy="2657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49220C-725E-464F-9946-10E91842AE69}"/>
              </a:ext>
            </a:extLst>
          </p:cNvPr>
          <p:cNvSpPr txBox="1"/>
          <p:nvPr/>
        </p:nvSpPr>
        <p:spPr>
          <a:xfrm>
            <a:off x="5966729" y="4899171"/>
            <a:ext cx="1543574" cy="369332"/>
          </a:xfrm>
          <a:prstGeom prst="rect">
            <a:avLst/>
          </a:prstGeom>
          <a:noFill/>
        </p:spPr>
        <p:txBody>
          <a:bodyPr wrap="square" rtlCol="0">
            <a:spAutoFit/>
          </a:bodyPr>
          <a:lstStyle/>
          <a:p>
            <a:r>
              <a:rPr lang="en-US" dirty="0">
                <a:solidFill>
                  <a:schemeClr val="accent1"/>
                </a:solidFill>
              </a:rPr>
              <a:t>We are here </a:t>
            </a:r>
            <a:endParaRPr lang="en-SG" dirty="0">
              <a:solidFill>
                <a:schemeClr val="accent1"/>
              </a:solidFill>
            </a:endParaRPr>
          </a:p>
        </p:txBody>
      </p:sp>
    </p:spTree>
    <p:extLst>
      <p:ext uri="{BB962C8B-B14F-4D97-AF65-F5344CB8AC3E}">
        <p14:creationId xmlns:p14="http://schemas.microsoft.com/office/powerpoint/2010/main" val="363410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09ABFC-DDE1-461A-8D10-4D7A6050A7DF}"/>
              </a:ext>
            </a:extLst>
          </p:cNvPr>
          <p:cNvSpPr txBox="1"/>
          <p:nvPr/>
        </p:nvSpPr>
        <p:spPr>
          <a:xfrm>
            <a:off x="976320" y="614986"/>
            <a:ext cx="9211112" cy="707886"/>
          </a:xfrm>
          <a:prstGeom prst="rect">
            <a:avLst/>
          </a:prstGeom>
          <a:noFill/>
        </p:spPr>
        <p:txBody>
          <a:bodyPr wrap="square" rtlCol="0">
            <a:spAutoFit/>
          </a:bodyPr>
          <a:lstStyle/>
          <a:p>
            <a:r>
              <a:rPr lang="en-US" sz="4000" dirty="0"/>
              <a:t>Greedy Principal Flow – Flow of explanation</a:t>
            </a:r>
            <a:endParaRPr lang="en-SG" sz="4000" dirty="0"/>
          </a:p>
        </p:txBody>
      </p:sp>
      <p:graphicFrame>
        <p:nvGraphicFramePr>
          <p:cNvPr id="2" name="Diagram 1">
            <a:extLst>
              <a:ext uri="{FF2B5EF4-FFF2-40B4-BE49-F238E27FC236}">
                <a16:creationId xmlns:a16="http://schemas.microsoft.com/office/drawing/2014/main" id="{A5D1C5CA-2B67-4EE7-B6B3-28536C9D0B98}"/>
              </a:ext>
            </a:extLst>
          </p:cNvPr>
          <p:cNvGraphicFramePr/>
          <p:nvPr>
            <p:extLst>
              <p:ext uri="{D42A27DB-BD31-4B8C-83A1-F6EECF244321}">
                <p14:modId xmlns:p14="http://schemas.microsoft.com/office/powerpoint/2010/main" val="1909477733"/>
              </p:ext>
            </p:extLst>
          </p:nvPr>
        </p:nvGraphicFramePr>
        <p:xfrm>
          <a:off x="2032000" y="90224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0587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Chart, radar chart&#10;&#10;Description automatically generated">
            <a:extLst>
              <a:ext uri="{FF2B5EF4-FFF2-40B4-BE49-F238E27FC236}">
                <a16:creationId xmlns:a16="http://schemas.microsoft.com/office/drawing/2014/main" id="{F64DB6C9-7E07-463E-83A1-55B9C44B1037}"/>
              </a:ext>
            </a:extLst>
          </p:cNvPr>
          <p:cNvPicPr>
            <a:picLocks noChangeAspect="1"/>
          </p:cNvPicPr>
          <p:nvPr/>
        </p:nvPicPr>
        <p:blipFill rotWithShape="1">
          <a:blip r:embed="rId3">
            <a:extLst>
              <a:ext uri="{28A0092B-C50C-407E-A947-70E740481C1C}">
                <a14:useLocalDpi xmlns:a14="http://schemas.microsoft.com/office/drawing/2010/main" val="0"/>
              </a:ext>
            </a:extLst>
          </a:blip>
          <a:srcRect l="24019" t="10842" r="14506" b="4233"/>
          <a:stretch/>
        </p:blipFill>
        <p:spPr>
          <a:xfrm>
            <a:off x="6467475" y="1400175"/>
            <a:ext cx="5114769" cy="5299340"/>
          </a:xfrm>
          <a:prstGeom prst="rect">
            <a:avLst/>
          </a:prstGeom>
        </p:spPr>
      </p:pic>
      <p:sp>
        <p:nvSpPr>
          <p:cNvPr id="5" name="TextBox 4">
            <a:extLst>
              <a:ext uri="{FF2B5EF4-FFF2-40B4-BE49-F238E27FC236}">
                <a16:creationId xmlns:a16="http://schemas.microsoft.com/office/drawing/2014/main" id="{9E8D8EFD-7EFB-44D4-A791-96A7518EB612}"/>
              </a:ext>
            </a:extLst>
          </p:cNvPr>
          <p:cNvSpPr txBox="1"/>
          <p:nvPr/>
        </p:nvSpPr>
        <p:spPr>
          <a:xfrm>
            <a:off x="1208015" y="770959"/>
            <a:ext cx="9429225" cy="769441"/>
          </a:xfrm>
          <a:prstGeom prst="rect">
            <a:avLst/>
          </a:prstGeom>
          <a:noFill/>
        </p:spPr>
        <p:txBody>
          <a:bodyPr wrap="square" rtlCol="0">
            <a:spAutoFit/>
          </a:bodyPr>
          <a:lstStyle/>
          <a:p>
            <a:r>
              <a:rPr lang="en-US" sz="4400" dirty="0"/>
              <a:t>Principal Flows- Definition</a:t>
            </a:r>
            <a:endParaRPr lang="en-SG" sz="4400" dirty="0"/>
          </a:p>
        </p:txBody>
      </p:sp>
      <p:sp>
        <p:nvSpPr>
          <p:cNvPr id="2" name="TextBox 1">
            <a:extLst>
              <a:ext uri="{FF2B5EF4-FFF2-40B4-BE49-F238E27FC236}">
                <a16:creationId xmlns:a16="http://schemas.microsoft.com/office/drawing/2014/main" id="{01A8F166-C1ED-4B69-AF7B-48F76743F229}"/>
              </a:ext>
            </a:extLst>
          </p:cNvPr>
          <p:cNvSpPr txBox="1"/>
          <p:nvPr/>
        </p:nvSpPr>
        <p:spPr>
          <a:xfrm>
            <a:off x="1135311" y="2474859"/>
            <a:ext cx="5253317" cy="2862322"/>
          </a:xfrm>
          <a:prstGeom prst="rect">
            <a:avLst/>
          </a:prstGeom>
          <a:noFill/>
        </p:spPr>
        <p:txBody>
          <a:bodyPr wrap="square" rtlCol="0">
            <a:spAutoFit/>
          </a:bodyPr>
          <a:lstStyle/>
          <a:p>
            <a:pPr marL="285750" indent="-285750">
              <a:buFont typeface="Arial" panose="020B0604020202020204" pitchFamily="34" charset="0"/>
              <a:buChar char="•"/>
            </a:pPr>
            <a:r>
              <a:rPr lang="en-SG" dirty="0"/>
              <a:t>The main objective of principal flows is to describe multivariate data on the manifold</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Is a path which at every point is tangent to the direction of maximum variance.</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It is able to describe data by finding patterns of variation in the data.</a:t>
            </a:r>
          </a:p>
        </p:txBody>
      </p:sp>
      <p:cxnSp>
        <p:nvCxnSpPr>
          <p:cNvPr id="6" name="Straight Arrow Connector 5">
            <a:extLst>
              <a:ext uri="{FF2B5EF4-FFF2-40B4-BE49-F238E27FC236}">
                <a16:creationId xmlns:a16="http://schemas.microsoft.com/office/drawing/2014/main" id="{32E7BC2A-6C45-46A9-A109-2D79223C195A}"/>
              </a:ext>
            </a:extLst>
          </p:cNvPr>
          <p:cNvCxnSpPr>
            <a:cxnSpLocks/>
          </p:cNvCxnSpPr>
          <p:nvPr/>
        </p:nvCxnSpPr>
        <p:spPr>
          <a:xfrm flipV="1">
            <a:off x="8836417" y="3174125"/>
            <a:ext cx="309439" cy="1103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E5C46E-0A07-457E-9B13-D2A711B0848F}"/>
              </a:ext>
            </a:extLst>
          </p:cNvPr>
          <p:cNvCxnSpPr>
            <a:cxnSpLocks/>
          </p:cNvCxnSpPr>
          <p:nvPr/>
        </p:nvCxnSpPr>
        <p:spPr>
          <a:xfrm flipH="1">
            <a:off x="8565932" y="3284484"/>
            <a:ext cx="270485" cy="998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F0F99C-CC2F-486E-930A-211B19196B49}"/>
              </a:ext>
            </a:extLst>
          </p:cNvPr>
          <p:cNvCxnSpPr>
            <a:cxnSpLocks/>
          </p:cNvCxnSpPr>
          <p:nvPr/>
        </p:nvCxnSpPr>
        <p:spPr>
          <a:xfrm>
            <a:off x="9145856" y="3174125"/>
            <a:ext cx="35549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E1CB16F-2E09-4540-B2AE-5418A9F6D7A9}"/>
              </a:ext>
            </a:extLst>
          </p:cNvPr>
          <p:cNvCxnSpPr>
            <a:cxnSpLocks/>
          </p:cNvCxnSpPr>
          <p:nvPr/>
        </p:nvCxnSpPr>
        <p:spPr>
          <a:xfrm flipH="1">
            <a:off x="8250621" y="3405355"/>
            <a:ext cx="312916" cy="893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DEEA11-3267-4376-B5E3-CB97D5120B7B}"/>
              </a:ext>
            </a:extLst>
          </p:cNvPr>
          <p:cNvCxnSpPr>
            <a:cxnSpLocks/>
          </p:cNvCxnSpPr>
          <p:nvPr/>
        </p:nvCxnSpPr>
        <p:spPr>
          <a:xfrm>
            <a:off x="9449263" y="3174125"/>
            <a:ext cx="272880" cy="1103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DF24D88-4EDF-4AF4-B2FA-68D6DCFFF241}"/>
              </a:ext>
            </a:extLst>
          </p:cNvPr>
          <p:cNvCxnSpPr>
            <a:cxnSpLocks/>
          </p:cNvCxnSpPr>
          <p:nvPr/>
        </p:nvCxnSpPr>
        <p:spPr>
          <a:xfrm flipH="1">
            <a:off x="7998410" y="3515715"/>
            <a:ext cx="23346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2921E28-15AA-46A7-8D29-6E14BCBFD388}"/>
              </a:ext>
            </a:extLst>
          </p:cNvPr>
          <p:cNvCxnSpPr>
            <a:cxnSpLocks/>
          </p:cNvCxnSpPr>
          <p:nvPr/>
        </p:nvCxnSpPr>
        <p:spPr>
          <a:xfrm flipH="1" flipV="1">
            <a:off x="7840717" y="3334407"/>
            <a:ext cx="157693" cy="18130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F3FBCDE-4742-4B6D-93DC-9A4F901EA5B1}"/>
              </a:ext>
            </a:extLst>
          </p:cNvPr>
          <p:cNvCxnSpPr>
            <a:cxnSpLocks/>
          </p:cNvCxnSpPr>
          <p:nvPr/>
        </p:nvCxnSpPr>
        <p:spPr>
          <a:xfrm>
            <a:off x="9661883" y="3334407"/>
            <a:ext cx="116119" cy="18130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654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ubble chart&#10;&#10;Description automatically generated">
            <a:extLst>
              <a:ext uri="{FF2B5EF4-FFF2-40B4-BE49-F238E27FC236}">
                <a16:creationId xmlns:a16="http://schemas.microsoft.com/office/drawing/2014/main" id="{9344169D-4CBC-4DAF-9E61-FC97D91B338F}"/>
              </a:ext>
            </a:extLst>
          </p:cNvPr>
          <p:cNvPicPr>
            <a:picLocks noChangeAspect="1"/>
          </p:cNvPicPr>
          <p:nvPr/>
        </p:nvPicPr>
        <p:blipFill rotWithShape="1">
          <a:blip r:embed="rId3">
            <a:extLst>
              <a:ext uri="{28A0092B-C50C-407E-A947-70E740481C1C}">
                <a14:useLocalDpi xmlns:a14="http://schemas.microsoft.com/office/drawing/2010/main" val="0"/>
              </a:ext>
            </a:extLst>
          </a:blip>
          <a:srcRect l="27902" t="16328" r="27094" b="9147"/>
          <a:stretch/>
        </p:blipFill>
        <p:spPr>
          <a:xfrm>
            <a:off x="6284257" y="1541228"/>
            <a:ext cx="3692719" cy="4586293"/>
          </a:xfrm>
          <a:prstGeom prst="rect">
            <a:avLst/>
          </a:prstGeom>
        </p:spPr>
      </p:pic>
      <p:sp>
        <p:nvSpPr>
          <p:cNvPr id="3" name="Content Placeholder 2">
            <a:extLst>
              <a:ext uri="{FF2B5EF4-FFF2-40B4-BE49-F238E27FC236}">
                <a16:creationId xmlns:a16="http://schemas.microsoft.com/office/drawing/2014/main" id="{0AE726F4-E559-48E7-9D65-030BAEE96458}"/>
              </a:ext>
            </a:extLst>
          </p:cNvPr>
          <p:cNvSpPr>
            <a:spLocks noGrp="1"/>
          </p:cNvSpPr>
          <p:nvPr>
            <p:ph idx="1"/>
          </p:nvPr>
        </p:nvSpPr>
        <p:spPr>
          <a:xfrm>
            <a:off x="1208015" y="3209659"/>
            <a:ext cx="5407198" cy="919659"/>
          </a:xfrm>
        </p:spPr>
        <p:txBody>
          <a:bodyPr>
            <a:noAutofit/>
          </a:bodyPr>
          <a:lstStyle/>
          <a:p>
            <a:pPr marL="0" indent="0">
              <a:buNone/>
            </a:pPr>
            <a:r>
              <a:rPr lang="en-SG" b="1" dirty="0"/>
              <a:t>Idea</a:t>
            </a:r>
            <a:r>
              <a:rPr lang="en-SG" sz="1800" dirty="0"/>
              <a:t>: </a:t>
            </a:r>
            <a:r>
              <a:rPr lang="en-US" sz="1800" b="0" i="0" dirty="0">
                <a:solidFill>
                  <a:srgbClr val="000000"/>
                </a:solidFill>
                <a:effectLst/>
              </a:rPr>
              <a:t>We first need to establish our </a:t>
            </a:r>
            <a:r>
              <a:rPr lang="en-US" sz="1800" b="1" i="0" dirty="0">
                <a:solidFill>
                  <a:srgbClr val="FF0000"/>
                </a:solidFill>
                <a:effectLst/>
              </a:rPr>
              <a:t>starting point</a:t>
            </a:r>
            <a:r>
              <a:rPr lang="en-US" sz="1800" b="0" i="0" dirty="0">
                <a:solidFill>
                  <a:srgbClr val="000000"/>
                </a:solidFill>
                <a:effectLst/>
              </a:rPr>
              <a:t>. </a:t>
            </a:r>
          </a:p>
          <a:p>
            <a:pPr marL="0" indent="0">
              <a:buNone/>
            </a:pPr>
            <a:endParaRPr lang="en-US" sz="1800" dirty="0">
              <a:solidFill>
                <a:srgbClr val="000000"/>
              </a:solidFill>
            </a:endParaRPr>
          </a:p>
        </p:txBody>
      </p:sp>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Centroid Finding</a:t>
            </a:r>
            <a:endParaRPr lang="en-SG" sz="4400" dirty="0"/>
          </a:p>
        </p:txBody>
      </p:sp>
      <p:sp>
        <p:nvSpPr>
          <p:cNvPr id="6" name="TextBox 5">
            <a:extLst>
              <a:ext uri="{FF2B5EF4-FFF2-40B4-BE49-F238E27FC236}">
                <a16:creationId xmlns:a16="http://schemas.microsoft.com/office/drawing/2014/main" id="{ABBC5EFF-EE2E-4FEB-88D9-55739C333B17}"/>
              </a:ext>
            </a:extLst>
          </p:cNvPr>
          <p:cNvSpPr txBox="1"/>
          <p:nvPr/>
        </p:nvSpPr>
        <p:spPr>
          <a:xfrm>
            <a:off x="7008302" y="6086213"/>
            <a:ext cx="4345497" cy="369332"/>
          </a:xfrm>
          <a:prstGeom prst="rect">
            <a:avLst/>
          </a:prstGeom>
          <a:noFill/>
        </p:spPr>
        <p:txBody>
          <a:bodyPr wrap="square" rtlCol="0">
            <a:spAutoFit/>
          </a:bodyPr>
          <a:lstStyle/>
          <a:p>
            <a:r>
              <a:rPr lang="en-SG" dirty="0"/>
              <a:t>Animation of first 50 iterations</a:t>
            </a:r>
          </a:p>
        </p:txBody>
      </p:sp>
    </p:spTree>
    <p:extLst>
      <p:ext uri="{BB962C8B-B14F-4D97-AF65-F5344CB8AC3E}">
        <p14:creationId xmlns:p14="http://schemas.microsoft.com/office/powerpoint/2010/main" val="2967706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B9E86948-934E-47B7-B980-261F5DDD0A64}"/>
              </a:ext>
            </a:extLst>
          </p:cNvPr>
          <p:cNvPicPr>
            <a:picLocks noChangeAspect="1"/>
          </p:cNvPicPr>
          <p:nvPr/>
        </p:nvPicPr>
        <p:blipFill rotWithShape="1">
          <a:blip r:embed="rId3">
            <a:extLst>
              <a:ext uri="{28A0092B-C50C-407E-A947-70E740481C1C}">
                <a14:useLocalDpi xmlns:a14="http://schemas.microsoft.com/office/drawing/2010/main" val="0"/>
              </a:ext>
            </a:extLst>
          </a:blip>
          <a:srcRect l="27251" t="19580" r="26095" b="11474"/>
          <a:stretch/>
        </p:blipFill>
        <p:spPr>
          <a:xfrm>
            <a:off x="7656095" y="1877635"/>
            <a:ext cx="3265131" cy="3618919"/>
          </a:xfrm>
          <a:prstGeom prst="rect">
            <a:avLst/>
          </a:prstGeom>
        </p:spPr>
      </p:pic>
      <p:pic>
        <p:nvPicPr>
          <p:cNvPr id="4" name="Picture 3" descr="Chart, bubble chart&#10;&#10;Description automatically generated">
            <a:extLst>
              <a:ext uri="{FF2B5EF4-FFF2-40B4-BE49-F238E27FC236}">
                <a16:creationId xmlns:a16="http://schemas.microsoft.com/office/drawing/2014/main" id="{43C2DD07-FAA1-4448-B1B8-6896C4F4A688}"/>
              </a:ext>
            </a:extLst>
          </p:cNvPr>
          <p:cNvPicPr>
            <a:picLocks noChangeAspect="1"/>
          </p:cNvPicPr>
          <p:nvPr/>
        </p:nvPicPr>
        <p:blipFill rotWithShape="1">
          <a:blip r:embed="rId4">
            <a:extLst>
              <a:ext uri="{28A0092B-C50C-407E-A947-70E740481C1C}">
                <a14:useLocalDpi xmlns:a14="http://schemas.microsoft.com/office/drawing/2010/main" val="0"/>
              </a:ext>
            </a:extLst>
          </a:blip>
          <a:srcRect l="28730" t="17451" r="27347" b="8669"/>
          <a:stretch/>
        </p:blipFill>
        <p:spPr>
          <a:xfrm>
            <a:off x="1651259" y="1905649"/>
            <a:ext cx="2869463" cy="3619875"/>
          </a:xfrm>
          <a:prstGeom prst="rect">
            <a:avLst/>
          </a:prstGeom>
        </p:spPr>
      </p:pic>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Greedy Principal Flows – 1</a:t>
            </a:r>
            <a:r>
              <a:rPr lang="en-US" sz="4400" baseline="30000" dirty="0"/>
              <a:t>st</a:t>
            </a:r>
            <a:r>
              <a:rPr lang="en-US" sz="4400" dirty="0"/>
              <a:t> Iteration</a:t>
            </a:r>
            <a:endParaRPr lang="en-SG" sz="4400" dirty="0"/>
          </a:p>
        </p:txBody>
      </p:sp>
      <p:sp>
        <p:nvSpPr>
          <p:cNvPr id="8" name="Content Placeholder 2">
            <a:extLst>
              <a:ext uri="{FF2B5EF4-FFF2-40B4-BE49-F238E27FC236}">
                <a16:creationId xmlns:a16="http://schemas.microsoft.com/office/drawing/2014/main" id="{DEAF1601-4651-4D01-A668-4C84085D3D53}"/>
              </a:ext>
            </a:extLst>
          </p:cNvPr>
          <p:cNvSpPr txBox="1">
            <a:spLocks/>
          </p:cNvSpPr>
          <p:nvPr/>
        </p:nvSpPr>
        <p:spPr>
          <a:xfrm>
            <a:off x="1327118" y="1905649"/>
            <a:ext cx="402193" cy="60166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1.</a:t>
            </a:r>
            <a:endParaRPr lang="en-SG" b="1" dirty="0"/>
          </a:p>
        </p:txBody>
      </p:sp>
      <p:sp>
        <p:nvSpPr>
          <p:cNvPr id="9" name="Content Placeholder 2">
            <a:extLst>
              <a:ext uri="{FF2B5EF4-FFF2-40B4-BE49-F238E27FC236}">
                <a16:creationId xmlns:a16="http://schemas.microsoft.com/office/drawing/2014/main" id="{B603985F-8D0F-415A-B5CE-6D185BC81DD5}"/>
              </a:ext>
            </a:extLst>
          </p:cNvPr>
          <p:cNvSpPr txBox="1">
            <a:spLocks/>
          </p:cNvSpPr>
          <p:nvPr/>
        </p:nvSpPr>
        <p:spPr>
          <a:xfrm>
            <a:off x="7333423" y="1729602"/>
            <a:ext cx="402193" cy="60166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2.</a:t>
            </a:r>
            <a:endParaRPr lang="en-SG" b="1" dirty="0"/>
          </a:p>
        </p:txBody>
      </p:sp>
      <p:sp>
        <p:nvSpPr>
          <p:cNvPr id="11" name="Content Placeholder 10">
            <a:extLst>
              <a:ext uri="{FF2B5EF4-FFF2-40B4-BE49-F238E27FC236}">
                <a16:creationId xmlns:a16="http://schemas.microsoft.com/office/drawing/2014/main" id="{AB15E050-B0DC-4723-A17C-3824FD8962B5}"/>
              </a:ext>
            </a:extLst>
          </p:cNvPr>
          <p:cNvSpPr>
            <a:spLocks noGrp="1"/>
          </p:cNvSpPr>
          <p:nvPr>
            <p:ph idx="1"/>
          </p:nvPr>
        </p:nvSpPr>
        <p:spPr>
          <a:xfrm>
            <a:off x="830847" y="5596747"/>
            <a:ext cx="10355317" cy="601652"/>
          </a:xfrm>
        </p:spPr>
        <p:txBody>
          <a:bodyPr>
            <a:normAutofit/>
          </a:bodyPr>
          <a:lstStyle/>
          <a:p>
            <a:pPr marL="0" indent="0" algn="ctr">
              <a:buNone/>
            </a:pPr>
            <a:r>
              <a:rPr lang="en-SG" sz="1800" dirty="0">
                <a:solidFill>
                  <a:srgbClr val="FF0000"/>
                </a:solidFill>
              </a:rPr>
              <a:t>Red -&gt; </a:t>
            </a:r>
            <a:r>
              <a:rPr lang="en-SG" sz="1800" dirty="0">
                <a:solidFill>
                  <a:schemeClr val="tx1"/>
                </a:solidFill>
              </a:rPr>
              <a:t>p, Centroid, Initial Point of Flow.  </a:t>
            </a:r>
            <a:r>
              <a:rPr lang="en-SG" sz="1800" dirty="0">
                <a:solidFill>
                  <a:schemeClr val="tx2">
                    <a:lumMod val="75000"/>
                    <a:lumOff val="25000"/>
                  </a:schemeClr>
                </a:solidFill>
              </a:rPr>
              <a:t>Blue -&gt; </a:t>
            </a:r>
            <a:r>
              <a:rPr lang="en-SG" sz="1800" dirty="0">
                <a:solidFill>
                  <a:schemeClr val="tx1"/>
                </a:solidFill>
              </a:rPr>
              <a:t>Plane vectors.  </a:t>
            </a:r>
            <a:r>
              <a:rPr lang="en-SG" sz="1800" dirty="0">
                <a:solidFill>
                  <a:srgbClr val="00B050"/>
                </a:solidFill>
              </a:rPr>
              <a:t>Green -&gt; </a:t>
            </a:r>
            <a:r>
              <a:rPr lang="en-SG" sz="1800" dirty="0">
                <a:solidFill>
                  <a:schemeClr val="tx1"/>
                </a:solidFill>
              </a:rPr>
              <a:t>Points in neighbourhood.</a:t>
            </a:r>
            <a:endParaRPr lang="en-SG" sz="1800" dirty="0">
              <a:solidFill>
                <a:srgbClr val="00B050"/>
              </a:solidFill>
            </a:endParaRPr>
          </a:p>
        </p:txBody>
      </p:sp>
      <p:cxnSp>
        <p:nvCxnSpPr>
          <p:cNvPr id="12" name="Straight Arrow Connector 11">
            <a:extLst>
              <a:ext uri="{FF2B5EF4-FFF2-40B4-BE49-F238E27FC236}">
                <a16:creationId xmlns:a16="http://schemas.microsoft.com/office/drawing/2014/main" id="{F633A6EF-5083-435B-9743-C60F41E7C5C7}"/>
              </a:ext>
            </a:extLst>
          </p:cNvPr>
          <p:cNvCxnSpPr/>
          <p:nvPr/>
        </p:nvCxnSpPr>
        <p:spPr>
          <a:xfrm>
            <a:off x="5198127" y="3732911"/>
            <a:ext cx="11689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D4F08C-4E54-4AE0-BD06-15A421786A84}"/>
                  </a:ext>
                </a:extLst>
              </p:cNvPr>
              <p:cNvSpPr txBox="1"/>
              <p:nvPr/>
            </p:nvSpPr>
            <p:spPr>
              <a:xfrm>
                <a:off x="4822185" y="1856975"/>
                <a:ext cx="2833910" cy="1775743"/>
              </a:xfrm>
              <a:prstGeom prst="rect">
                <a:avLst/>
              </a:prstGeom>
              <a:noFill/>
            </p:spPr>
            <p:txBody>
              <a:bodyPr wrap="square" rtlCol="0">
                <a:spAutoFit/>
              </a:bodyPr>
              <a:lstStyle/>
              <a:p>
                <a:pPr marL="342900" indent="-342900">
                  <a:buFont typeface="+mj-lt"/>
                  <a:buAutoNum type="arabicPeriod"/>
                </a:pPr>
                <a:r>
                  <a:rPr lang="en-SG" dirty="0"/>
                  <a:t>Identify points in neighbourhood, </a:t>
                </a:r>
              </a:p>
              <a:p>
                <a:pPr marL="342900" indent="-342900">
                  <a:buFont typeface="+mj-lt"/>
                  <a:buAutoNum type="arabicPeriod"/>
                </a:pPr>
                <a:endParaRPr lang="en-SG" dirty="0"/>
              </a:p>
              <a:p>
                <a:pPr marL="342900" indent="-342900">
                  <a:buFont typeface="+mj-lt"/>
                  <a:buAutoNum type="arabicPeriod"/>
                </a:pPr>
                <a:r>
                  <a:rPr lang="en-SG" dirty="0"/>
                  <a:t> Use </a:t>
                </a:r>
                <a14:m>
                  <m:oMath xmlns:m="http://schemas.openxmlformats.org/officeDocument/2006/math">
                    <m:func>
                      <m:funcPr>
                        <m:ctrlPr>
                          <a:rPr lang="en-SG" b="0" i="1" smtClean="0">
                            <a:latin typeface="Cambria Math" panose="02040503050406030204" pitchFamily="18" charset="0"/>
                          </a:rPr>
                        </m:ctrlPr>
                      </m:funcPr>
                      <m:fName>
                        <m:sSub>
                          <m:sSubPr>
                            <m:ctrlPr>
                              <a:rPr lang="en-SG" b="0" i="1" smtClean="0">
                                <a:latin typeface="Cambria Math" panose="02040503050406030204" pitchFamily="18" charset="0"/>
                              </a:rPr>
                            </m:ctrlPr>
                          </m:sSubPr>
                          <m:e>
                            <m:r>
                              <m:rPr>
                                <m:sty m:val="p"/>
                              </m:rPr>
                              <a:rPr lang="en-SG" b="0" i="0" smtClean="0">
                                <a:latin typeface="Cambria Math" panose="02040503050406030204" pitchFamily="18" charset="0"/>
                              </a:rPr>
                              <m:t>log</m:t>
                            </m:r>
                          </m:e>
                          <m:sub>
                            <m:r>
                              <a:rPr lang="en-SG" b="0" i="1" smtClean="0">
                                <a:latin typeface="Cambria Math" panose="02040503050406030204" pitchFamily="18" charset="0"/>
                              </a:rPr>
                              <m:t>𝑝</m:t>
                            </m:r>
                          </m:sub>
                        </m:sSub>
                      </m:fName>
                      <m:e>
                        <m:r>
                          <a:rPr lang="en-SG" b="0" i="1" smtClean="0">
                            <a:latin typeface="Cambria Math" panose="02040503050406030204" pitchFamily="18" charset="0"/>
                          </a:rPr>
                          <m:t>(</m:t>
                        </m:r>
                        <m:r>
                          <a:rPr lang="en-SG" b="0" i="1" smtClean="0">
                            <a:latin typeface="Cambria Math" panose="02040503050406030204" pitchFamily="18" charset="0"/>
                          </a:rPr>
                          <m:t>𝑥</m:t>
                        </m:r>
                        <m:r>
                          <a:rPr lang="en-SG" b="0" i="1" smtClean="0">
                            <a:latin typeface="Cambria Math" panose="02040503050406030204" pitchFamily="18" charset="0"/>
                          </a:rPr>
                          <m:t>)</m:t>
                        </m:r>
                      </m:e>
                    </m:func>
                  </m:oMath>
                </a14:m>
                <a:r>
                  <a:rPr lang="en-SG" dirty="0"/>
                  <a:t> for each x in neighbourhood to obtain the vectors on the plane</a:t>
                </a:r>
              </a:p>
            </p:txBody>
          </p:sp>
        </mc:Choice>
        <mc:Fallback xmlns="">
          <p:sp>
            <p:nvSpPr>
              <p:cNvPr id="13" name="TextBox 12">
                <a:extLst>
                  <a:ext uri="{FF2B5EF4-FFF2-40B4-BE49-F238E27FC236}">
                    <a16:creationId xmlns:a16="http://schemas.microsoft.com/office/drawing/2014/main" id="{38D4F08C-4E54-4AE0-BD06-15A421786A84}"/>
                  </a:ext>
                </a:extLst>
              </p:cNvPr>
              <p:cNvSpPr txBox="1">
                <a:spLocks noRot="1" noChangeAspect="1" noMove="1" noResize="1" noEditPoints="1" noAdjustHandles="1" noChangeArrowheads="1" noChangeShapeType="1" noTextEdit="1"/>
              </p:cNvSpPr>
              <p:nvPr/>
            </p:nvSpPr>
            <p:spPr>
              <a:xfrm>
                <a:off x="4822185" y="1856975"/>
                <a:ext cx="2833910" cy="1775743"/>
              </a:xfrm>
              <a:prstGeom prst="rect">
                <a:avLst/>
              </a:prstGeom>
              <a:blipFill>
                <a:blip r:embed="rId5"/>
                <a:stretch>
                  <a:fillRect l="-1935" t="-2405" r="-645" b="-4811"/>
                </a:stretch>
              </a:blipFill>
            </p:spPr>
            <p:txBody>
              <a:bodyPr/>
              <a:lstStyle/>
              <a:p>
                <a:r>
                  <a:rPr lang="en-SG">
                    <a:noFill/>
                  </a:rPr>
                  <a:t> </a:t>
                </a:r>
              </a:p>
            </p:txBody>
          </p:sp>
        </mc:Fallback>
      </mc:AlternateContent>
    </p:spTree>
    <p:extLst>
      <p:ext uri="{BB962C8B-B14F-4D97-AF65-F5344CB8AC3E}">
        <p14:creationId xmlns:p14="http://schemas.microsoft.com/office/powerpoint/2010/main" val="2407264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Greedy Principal Flows – 1</a:t>
            </a:r>
            <a:r>
              <a:rPr lang="en-US" sz="4400" baseline="30000" dirty="0"/>
              <a:t>st</a:t>
            </a:r>
            <a:r>
              <a:rPr lang="en-US" sz="4400" dirty="0"/>
              <a:t> Iteration</a:t>
            </a:r>
            <a:endParaRPr lang="en-SG" sz="4400" dirty="0"/>
          </a:p>
        </p:txBody>
      </p:sp>
      <p:sp>
        <p:nvSpPr>
          <p:cNvPr id="6" name="Rectangle 5">
            <a:extLst>
              <a:ext uri="{FF2B5EF4-FFF2-40B4-BE49-F238E27FC236}">
                <a16:creationId xmlns:a16="http://schemas.microsoft.com/office/drawing/2014/main" id="{483F9A87-C3FC-493B-91DB-7656EA66D11C}"/>
              </a:ext>
            </a:extLst>
          </p:cNvPr>
          <p:cNvSpPr/>
          <p:nvPr/>
        </p:nvSpPr>
        <p:spPr>
          <a:xfrm>
            <a:off x="6669156" y="2583034"/>
            <a:ext cx="4634141" cy="265053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AE7C408A-3A41-4830-B811-C20F3B17369F}"/>
              </a:ext>
            </a:extLst>
          </p:cNvPr>
          <p:cNvSpPr/>
          <p:nvPr/>
        </p:nvSpPr>
        <p:spPr>
          <a:xfrm>
            <a:off x="7973858" y="3681558"/>
            <a:ext cx="159249" cy="15660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5" name="Straight Arrow Connector 14">
            <a:extLst>
              <a:ext uri="{FF2B5EF4-FFF2-40B4-BE49-F238E27FC236}">
                <a16:creationId xmlns:a16="http://schemas.microsoft.com/office/drawing/2014/main" id="{6007D302-E330-400F-A9E5-1BE95F45D4E7}"/>
              </a:ext>
            </a:extLst>
          </p:cNvPr>
          <p:cNvCxnSpPr>
            <a:cxnSpLocks/>
            <a:stCxn id="10" idx="0"/>
          </p:cNvCxnSpPr>
          <p:nvPr/>
        </p:nvCxnSpPr>
        <p:spPr>
          <a:xfrm flipH="1" flipV="1">
            <a:off x="7904507" y="2818986"/>
            <a:ext cx="148976" cy="862572"/>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DA67E7-1062-41DC-A6AD-1AE612F13DE4}"/>
              </a:ext>
            </a:extLst>
          </p:cNvPr>
          <p:cNvCxnSpPr>
            <a:cxnSpLocks/>
            <a:stCxn id="10" idx="6"/>
          </p:cNvCxnSpPr>
          <p:nvPr/>
        </p:nvCxnSpPr>
        <p:spPr>
          <a:xfrm flipV="1">
            <a:off x="8133107" y="3676238"/>
            <a:ext cx="847725" cy="83622"/>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F86E3D-31C5-4058-A945-37544388B331}"/>
              </a:ext>
            </a:extLst>
          </p:cNvPr>
          <p:cNvCxnSpPr>
            <a:cxnSpLocks/>
            <a:stCxn id="10" idx="3"/>
            <a:endCxn id="33" idx="7"/>
          </p:cNvCxnSpPr>
          <p:nvPr/>
        </p:nvCxnSpPr>
        <p:spPr>
          <a:xfrm flipH="1">
            <a:off x="7417590" y="3815227"/>
            <a:ext cx="579589" cy="656226"/>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6C8842-166C-44A4-B3D9-B3040274D80D}"/>
              </a:ext>
            </a:extLst>
          </p:cNvPr>
          <p:cNvCxnSpPr>
            <a:cxnSpLocks/>
            <a:stCxn id="10" idx="5"/>
          </p:cNvCxnSpPr>
          <p:nvPr/>
        </p:nvCxnSpPr>
        <p:spPr>
          <a:xfrm>
            <a:off x="8109786" y="3815227"/>
            <a:ext cx="242396" cy="594434"/>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E7441DA-FE0C-430A-89FC-8CA7A8C8C901}"/>
              </a:ext>
            </a:extLst>
          </p:cNvPr>
          <p:cNvCxnSpPr>
            <a:cxnSpLocks/>
            <a:stCxn id="10" idx="1"/>
          </p:cNvCxnSpPr>
          <p:nvPr/>
        </p:nvCxnSpPr>
        <p:spPr>
          <a:xfrm flipH="1" flipV="1">
            <a:off x="7459962" y="3314288"/>
            <a:ext cx="537217" cy="390204"/>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66FE336-AE35-40CC-BEFC-803FD796AA00}"/>
              </a:ext>
            </a:extLst>
          </p:cNvPr>
          <p:cNvSpPr/>
          <p:nvPr/>
        </p:nvSpPr>
        <p:spPr>
          <a:xfrm>
            <a:off x="7281662" y="4448519"/>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6" name="Straight Arrow Connector 35">
            <a:extLst>
              <a:ext uri="{FF2B5EF4-FFF2-40B4-BE49-F238E27FC236}">
                <a16:creationId xmlns:a16="http://schemas.microsoft.com/office/drawing/2014/main" id="{1420CD91-0215-4A2E-9754-68AE496520A2}"/>
              </a:ext>
            </a:extLst>
          </p:cNvPr>
          <p:cNvCxnSpPr>
            <a:cxnSpLocks/>
            <a:stCxn id="10" idx="4"/>
          </p:cNvCxnSpPr>
          <p:nvPr/>
        </p:nvCxnSpPr>
        <p:spPr>
          <a:xfrm flipH="1">
            <a:off x="7916779" y="3838161"/>
            <a:ext cx="136704" cy="952898"/>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03FB2C56-BF2F-40CA-8DCF-E9D52E0AEBF6}"/>
              </a:ext>
            </a:extLst>
          </p:cNvPr>
          <p:cNvSpPr/>
          <p:nvPr/>
        </p:nvSpPr>
        <p:spPr>
          <a:xfrm>
            <a:off x="7821458" y="4764367"/>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Oval 40">
            <a:extLst>
              <a:ext uri="{FF2B5EF4-FFF2-40B4-BE49-F238E27FC236}">
                <a16:creationId xmlns:a16="http://schemas.microsoft.com/office/drawing/2014/main" id="{97259F80-2A1C-4C6B-94B1-BE68DCCF8023}"/>
              </a:ext>
            </a:extLst>
          </p:cNvPr>
          <p:cNvSpPr/>
          <p:nvPr/>
        </p:nvSpPr>
        <p:spPr>
          <a:xfrm>
            <a:off x="8297499" y="4414983"/>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Oval 42">
            <a:extLst>
              <a:ext uri="{FF2B5EF4-FFF2-40B4-BE49-F238E27FC236}">
                <a16:creationId xmlns:a16="http://schemas.microsoft.com/office/drawing/2014/main" id="{950E0335-C99F-49C3-BEF2-27104E6484F1}"/>
              </a:ext>
            </a:extLst>
          </p:cNvPr>
          <p:cNvSpPr/>
          <p:nvPr/>
        </p:nvSpPr>
        <p:spPr>
          <a:xfrm>
            <a:off x="8973983" y="3591170"/>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Oval 43">
            <a:extLst>
              <a:ext uri="{FF2B5EF4-FFF2-40B4-BE49-F238E27FC236}">
                <a16:creationId xmlns:a16="http://schemas.microsoft.com/office/drawing/2014/main" id="{4B9581D6-5985-4712-8B59-1C935753A44C}"/>
              </a:ext>
            </a:extLst>
          </p:cNvPr>
          <p:cNvSpPr/>
          <p:nvPr/>
        </p:nvSpPr>
        <p:spPr>
          <a:xfrm>
            <a:off x="7811550" y="2719632"/>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Oval 44">
            <a:extLst>
              <a:ext uri="{FF2B5EF4-FFF2-40B4-BE49-F238E27FC236}">
                <a16:creationId xmlns:a16="http://schemas.microsoft.com/office/drawing/2014/main" id="{F957B9C2-8847-47B3-93A5-C83D23E4F41A}"/>
              </a:ext>
            </a:extLst>
          </p:cNvPr>
          <p:cNvSpPr/>
          <p:nvPr/>
        </p:nvSpPr>
        <p:spPr>
          <a:xfrm>
            <a:off x="8640610" y="3010144"/>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Oval 45">
            <a:extLst>
              <a:ext uri="{FF2B5EF4-FFF2-40B4-BE49-F238E27FC236}">
                <a16:creationId xmlns:a16="http://schemas.microsoft.com/office/drawing/2014/main" id="{06562D83-D504-4E59-AD00-CAF06BAC1B1E}"/>
              </a:ext>
            </a:extLst>
          </p:cNvPr>
          <p:cNvSpPr/>
          <p:nvPr/>
        </p:nvSpPr>
        <p:spPr>
          <a:xfrm>
            <a:off x="7335544" y="3205407"/>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7" name="Straight Arrow Connector 46">
            <a:extLst>
              <a:ext uri="{FF2B5EF4-FFF2-40B4-BE49-F238E27FC236}">
                <a16:creationId xmlns:a16="http://schemas.microsoft.com/office/drawing/2014/main" id="{0F023F8D-5412-4C31-8B62-1EFD3987655A}"/>
              </a:ext>
            </a:extLst>
          </p:cNvPr>
          <p:cNvCxnSpPr>
            <a:cxnSpLocks/>
            <a:stCxn id="10" idx="7"/>
            <a:endCxn id="45" idx="3"/>
          </p:cNvCxnSpPr>
          <p:nvPr/>
        </p:nvCxnSpPr>
        <p:spPr>
          <a:xfrm flipV="1">
            <a:off x="8109786" y="3143813"/>
            <a:ext cx="554145" cy="560679"/>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94A31C1-19FB-4CE9-9906-5FAAB085D98E}"/>
              </a:ext>
            </a:extLst>
          </p:cNvPr>
          <p:cNvSpPr txBox="1"/>
          <p:nvPr/>
        </p:nvSpPr>
        <p:spPr>
          <a:xfrm>
            <a:off x="7680948" y="3549181"/>
            <a:ext cx="292199" cy="369332"/>
          </a:xfrm>
          <a:prstGeom prst="rect">
            <a:avLst/>
          </a:prstGeom>
          <a:noFill/>
        </p:spPr>
        <p:txBody>
          <a:bodyPr wrap="square" rtlCol="0">
            <a:spAutoFit/>
          </a:bodyPr>
          <a:lstStyle/>
          <a:p>
            <a:r>
              <a:rPr lang="en-SG" dirty="0"/>
              <a:t>p</a:t>
            </a:r>
          </a:p>
        </p:txBody>
      </p:sp>
      <p:sp>
        <p:nvSpPr>
          <p:cNvPr id="3" name="TextBox 2">
            <a:extLst>
              <a:ext uri="{FF2B5EF4-FFF2-40B4-BE49-F238E27FC236}">
                <a16:creationId xmlns:a16="http://schemas.microsoft.com/office/drawing/2014/main" id="{CC3F88E8-AB66-488E-A792-81098D48720D}"/>
              </a:ext>
            </a:extLst>
          </p:cNvPr>
          <p:cNvSpPr txBox="1"/>
          <p:nvPr/>
        </p:nvSpPr>
        <p:spPr>
          <a:xfrm>
            <a:off x="10286999" y="2583034"/>
            <a:ext cx="924340" cy="1477328"/>
          </a:xfrm>
          <a:prstGeom prst="rect">
            <a:avLst/>
          </a:prstGeom>
          <a:noFill/>
        </p:spPr>
        <p:txBody>
          <a:bodyPr wrap="square" rtlCol="0">
            <a:spAutoFit/>
          </a:bodyPr>
          <a:lstStyle/>
          <a:p>
            <a:r>
              <a:rPr lang="en-SG" dirty="0"/>
              <a:t>Plane tangent to sphere at p</a:t>
            </a:r>
          </a:p>
        </p:txBody>
      </p:sp>
      <p:sp>
        <p:nvSpPr>
          <p:cNvPr id="4" name="TextBox 3">
            <a:extLst>
              <a:ext uri="{FF2B5EF4-FFF2-40B4-BE49-F238E27FC236}">
                <a16:creationId xmlns:a16="http://schemas.microsoft.com/office/drawing/2014/main" id="{8ED8BB32-A0F5-402C-A6E6-40385DB63272}"/>
              </a:ext>
            </a:extLst>
          </p:cNvPr>
          <p:cNvSpPr txBox="1"/>
          <p:nvPr/>
        </p:nvSpPr>
        <p:spPr>
          <a:xfrm>
            <a:off x="5952740" y="2506903"/>
            <a:ext cx="467140" cy="369332"/>
          </a:xfrm>
          <a:prstGeom prst="rect">
            <a:avLst/>
          </a:prstGeom>
          <a:noFill/>
        </p:spPr>
        <p:txBody>
          <a:bodyPr wrap="square" rtlCol="0">
            <a:spAutoFit/>
          </a:bodyPr>
          <a:lstStyle/>
          <a:p>
            <a:r>
              <a:rPr lang="en-SG" dirty="0"/>
              <a:t>2a.</a:t>
            </a:r>
          </a:p>
        </p:txBody>
      </p:sp>
      <p:sp>
        <p:nvSpPr>
          <p:cNvPr id="23" name="Oval 22">
            <a:extLst>
              <a:ext uri="{FF2B5EF4-FFF2-40B4-BE49-F238E27FC236}">
                <a16:creationId xmlns:a16="http://schemas.microsoft.com/office/drawing/2014/main" id="{52C3ADFB-D4D3-4B54-A96F-D186A14F6BE1}"/>
              </a:ext>
            </a:extLst>
          </p:cNvPr>
          <p:cNvSpPr/>
          <p:nvPr/>
        </p:nvSpPr>
        <p:spPr>
          <a:xfrm>
            <a:off x="8885997" y="4280198"/>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4" name="Straight Arrow Connector 23">
            <a:extLst>
              <a:ext uri="{FF2B5EF4-FFF2-40B4-BE49-F238E27FC236}">
                <a16:creationId xmlns:a16="http://schemas.microsoft.com/office/drawing/2014/main" id="{9DBEC1CB-F82C-4855-BD46-C4E32BAC6754}"/>
              </a:ext>
            </a:extLst>
          </p:cNvPr>
          <p:cNvCxnSpPr>
            <a:cxnSpLocks/>
            <a:stCxn id="10" idx="6"/>
            <a:endCxn id="23" idx="2"/>
          </p:cNvCxnSpPr>
          <p:nvPr/>
        </p:nvCxnSpPr>
        <p:spPr>
          <a:xfrm>
            <a:off x="8133107" y="3759860"/>
            <a:ext cx="752890" cy="598640"/>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Chart&#10;&#10;Description automatically generated">
            <a:extLst>
              <a:ext uri="{FF2B5EF4-FFF2-40B4-BE49-F238E27FC236}">
                <a16:creationId xmlns:a16="http://schemas.microsoft.com/office/drawing/2014/main" id="{7DF2B0E1-36DB-421C-9282-4FBAF3BE71A9}"/>
              </a:ext>
            </a:extLst>
          </p:cNvPr>
          <p:cNvPicPr>
            <a:picLocks noChangeAspect="1"/>
          </p:cNvPicPr>
          <p:nvPr/>
        </p:nvPicPr>
        <p:blipFill rotWithShape="1">
          <a:blip r:embed="rId3">
            <a:extLst>
              <a:ext uri="{28A0092B-C50C-407E-A947-70E740481C1C}">
                <a14:useLocalDpi xmlns:a14="http://schemas.microsoft.com/office/drawing/2010/main" val="0"/>
              </a:ext>
            </a:extLst>
          </a:blip>
          <a:srcRect l="27251" t="19580" r="26095" b="11474"/>
          <a:stretch/>
        </p:blipFill>
        <p:spPr>
          <a:xfrm>
            <a:off x="654702" y="2098843"/>
            <a:ext cx="3265131" cy="3618919"/>
          </a:xfrm>
          <a:prstGeom prst="rect">
            <a:avLst/>
          </a:prstGeom>
        </p:spPr>
      </p:pic>
      <p:sp>
        <p:nvSpPr>
          <p:cNvPr id="28" name="Oval 27">
            <a:extLst>
              <a:ext uri="{FF2B5EF4-FFF2-40B4-BE49-F238E27FC236}">
                <a16:creationId xmlns:a16="http://schemas.microsoft.com/office/drawing/2014/main" id="{95CDA17F-CC9E-49FA-BF24-99FEAA95CD4C}"/>
              </a:ext>
            </a:extLst>
          </p:cNvPr>
          <p:cNvSpPr/>
          <p:nvPr/>
        </p:nvSpPr>
        <p:spPr>
          <a:xfrm>
            <a:off x="1889631" y="2790302"/>
            <a:ext cx="1113182" cy="1052875"/>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cxnSp>
        <p:nvCxnSpPr>
          <p:cNvPr id="29" name="Straight Connector 28">
            <a:extLst>
              <a:ext uri="{FF2B5EF4-FFF2-40B4-BE49-F238E27FC236}">
                <a16:creationId xmlns:a16="http://schemas.microsoft.com/office/drawing/2014/main" id="{45C6E39C-775C-4C2E-9245-B05C7A72DEBF}"/>
              </a:ext>
            </a:extLst>
          </p:cNvPr>
          <p:cNvCxnSpPr>
            <a:cxnSpLocks/>
          </p:cNvCxnSpPr>
          <p:nvPr/>
        </p:nvCxnSpPr>
        <p:spPr>
          <a:xfrm flipV="1">
            <a:off x="2446222" y="2098843"/>
            <a:ext cx="4351495" cy="691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C8ACEF-9050-4163-9C02-A897CD05E2CF}"/>
              </a:ext>
            </a:extLst>
          </p:cNvPr>
          <p:cNvCxnSpPr>
            <a:cxnSpLocks/>
            <a:stCxn id="28" idx="4"/>
          </p:cNvCxnSpPr>
          <p:nvPr/>
        </p:nvCxnSpPr>
        <p:spPr>
          <a:xfrm>
            <a:off x="2446222" y="3843177"/>
            <a:ext cx="4280962" cy="1874585"/>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B7E92E7-0C6D-44A1-B925-2569894FEADD}"/>
              </a:ext>
            </a:extLst>
          </p:cNvPr>
          <p:cNvSpPr txBox="1"/>
          <p:nvPr/>
        </p:nvSpPr>
        <p:spPr>
          <a:xfrm>
            <a:off x="1208015" y="1729511"/>
            <a:ext cx="467140" cy="369332"/>
          </a:xfrm>
          <a:prstGeom prst="rect">
            <a:avLst/>
          </a:prstGeom>
          <a:noFill/>
        </p:spPr>
        <p:txBody>
          <a:bodyPr wrap="square" rtlCol="0">
            <a:spAutoFit/>
          </a:bodyPr>
          <a:lstStyle/>
          <a:p>
            <a:r>
              <a:rPr lang="en-SG" dirty="0"/>
              <a:t>2.</a:t>
            </a:r>
          </a:p>
        </p:txBody>
      </p:sp>
    </p:spTree>
    <p:extLst>
      <p:ext uri="{BB962C8B-B14F-4D97-AF65-F5344CB8AC3E}">
        <p14:creationId xmlns:p14="http://schemas.microsoft.com/office/powerpoint/2010/main" val="4083719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657C-60E1-4707-B524-633C7270B181}"/>
              </a:ext>
            </a:extLst>
          </p:cNvPr>
          <p:cNvSpPr>
            <a:spLocks noGrp="1"/>
          </p:cNvSpPr>
          <p:nvPr>
            <p:ph type="ctrTitle"/>
          </p:nvPr>
        </p:nvSpPr>
        <p:spPr>
          <a:xfrm>
            <a:off x="1433120" y="2578202"/>
            <a:ext cx="9325760" cy="1421249"/>
          </a:xfrm>
        </p:spPr>
        <p:txBody>
          <a:bodyPr>
            <a:normAutofit/>
          </a:bodyPr>
          <a:lstStyle/>
          <a:p>
            <a:r>
              <a:rPr lang="en-US" i="0" dirty="0">
                <a:latin typeface="Cambria Math" panose="02040503050406030204" pitchFamily="18" charset="0"/>
                <a:ea typeface="Cambria Math" panose="02040503050406030204" pitchFamily="18" charset="0"/>
                <a:cs typeface="Miriam Fixed" panose="020B0604020202020204" pitchFamily="49" charset="-79"/>
              </a:rPr>
              <a:t>Motivation and goal</a:t>
            </a:r>
            <a:endParaRPr lang="en-SG" i="0" dirty="0">
              <a:latin typeface="Cambria Math" panose="02040503050406030204" pitchFamily="18" charset="0"/>
              <a:ea typeface="Cambria Math" panose="02040503050406030204" pitchFamily="18" charset="0"/>
              <a:cs typeface="Miriam Fixed" panose="020B0604020202020204" pitchFamily="49" charset="-79"/>
            </a:endParaRPr>
          </a:p>
        </p:txBody>
      </p:sp>
    </p:spTree>
    <p:extLst>
      <p:ext uri="{BB962C8B-B14F-4D97-AF65-F5344CB8AC3E}">
        <p14:creationId xmlns:p14="http://schemas.microsoft.com/office/powerpoint/2010/main" val="2329904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radar chart&#10;&#10;Description automatically generated">
            <a:extLst>
              <a:ext uri="{FF2B5EF4-FFF2-40B4-BE49-F238E27FC236}">
                <a16:creationId xmlns:a16="http://schemas.microsoft.com/office/drawing/2014/main" id="{21B4F3AC-CD0C-4A9E-9108-3DCBBD0393E3}"/>
              </a:ext>
            </a:extLst>
          </p:cNvPr>
          <p:cNvPicPr>
            <a:picLocks noChangeAspect="1"/>
          </p:cNvPicPr>
          <p:nvPr/>
        </p:nvPicPr>
        <p:blipFill rotWithShape="1">
          <a:blip r:embed="rId3">
            <a:extLst>
              <a:ext uri="{28A0092B-C50C-407E-A947-70E740481C1C}">
                <a14:useLocalDpi xmlns:a14="http://schemas.microsoft.com/office/drawing/2010/main" val="0"/>
              </a:ext>
            </a:extLst>
          </a:blip>
          <a:srcRect l="23480" t="19110" r="17368" b="13542"/>
          <a:stretch/>
        </p:blipFill>
        <p:spPr>
          <a:xfrm>
            <a:off x="7929028" y="2566214"/>
            <a:ext cx="3662753" cy="3127718"/>
          </a:xfrm>
          <a:prstGeom prst="rect">
            <a:avLst/>
          </a:prstGeom>
        </p:spPr>
      </p:pic>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Greedy Principal Flows – 1</a:t>
            </a:r>
            <a:r>
              <a:rPr lang="en-US" sz="4400" baseline="30000" dirty="0"/>
              <a:t>st</a:t>
            </a:r>
            <a:r>
              <a:rPr lang="en-US" sz="4400" dirty="0"/>
              <a:t> Iteration</a:t>
            </a:r>
            <a:endParaRPr lang="en-SG" sz="4400" dirty="0"/>
          </a:p>
        </p:txBody>
      </p:sp>
      <p:cxnSp>
        <p:nvCxnSpPr>
          <p:cNvPr id="12" name="Straight Arrow Connector 11">
            <a:extLst>
              <a:ext uri="{FF2B5EF4-FFF2-40B4-BE49-F238E27FC236}">
                <a16:creationId xmlns:a16="http://schemas.microsoft.com/office/drawing/2014/main" id="{F633A6EF-5083-435B-9743-C60F41E7C5C7}"/>
              </a:ext>
            </a:extLst>
          </p:cNvPr>
          <p:cNvCxnSpPr/>
          <p:nvPr/>
        </p:nvCxnSpPr>
        <p:spPr>
          <a:xfrm>
            <a:off x="5338162" y="4530245"/>
            <a:ext cx="11689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38D4F08C-4E54-4AE0-BD06-15A421786A84}"/>
              </a:ext>
            </a:extLst>
          </p:cNvPr>
          <p:cNvSpPr txBox="1"/>
          <p:nvPr/>
        </p:nvSpPr>
        <p:spPr>
          <a:xfrm>
            <a:off x="4262973" y="2816922"/>
            <a:ext cx="3757513" cy="1477328"/>
          </a:xfrm>
          <a:prstGeom prst="rect">
            <a:avLst/>
          </a:prstGeom>
          <a:noFill/>
        </p:spPr>
        <p:txBody>
          <a:bodyPr wrap="square" rtlCol="0">
            <a:spAutoFit/>
          </a:bodyPr>
          <a:lstStyle/>
          <a:p>
            <a:pPr marL="342900" indent="-342900">
              <a:buFont typeface="+mj-lt"/>
              <a:buAutoNum type="arabicPeriod"/>
            </a:pPr>
            <a:r>
              <a:rPr lang="en-SG" dirty="0"/>
              <a:t>Obtain Covariance matrix from plane vectors.</a:t>
            </a:r>
          </a:p>
          <a:p>
            <a:pPr marL="342900" indent="-342900">
              <a:buFont typeface="+mj-lt"/>
              <a:buAutoNum type="arabicPeriod"/>
            </a:pPr>
            <a:endParaRPr lang="en-SG" dirty="0"/>
          </a:p>
          <a:p>
            <a:pPr marL="342900" indent="-342900">
              <a:buFont typeface="+mj-lt"/>
              <a:buAutoNum type="arabicPeriod"/>
            </a:pPr>
            <a:r>
              <a:rPr lang="en-SG" dirty="0"/>
              <a:t>Diagonalise that matrix and obtain </a:t>
            </a:r>
          </a:p>
          <a:p>
            <a:r>
              <a:rPr lang="en-SG" dirty="0"/>
              <a:t>       the first principal direction.</a:t>
            </a:r>
          </a:p>
        </p:txBody>
      </p:sp>
      <p:sp>
        <p:nvSpPr>
          <p:cNvPr id="16" name="Content Placeholder 2">
            <a:extLst>
              <a:ext uri="{FF2B5EF4-FFF2-40B4-BE49-F238E27FC236}">
                <a16:creationId xmlns:a16="http://schemas.microsoft.com/office/drawing/2014/main" id="{1AF5BA91-2428-4AD5-93D0-E542E7A2554F}"/>
              </a:ext>
            </a:extLst>
          </p:cNvPr>
          <p:cNvSpPr txBox="1">
            <a:spLocks/>
          </p:cNvSpPr>
          <p:nvPr/>
        </p:nvSpPr>
        <p:spPr>
          <a:xfrm>
            <a:off x="7727932" y="2017160"/>
            <a:ext cx="402193" cy="60166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3.</a:t>
            </a:r>
            <a:endParaRPr lang="en-SG" b="1" dirty="0"/>
          </a:p>
        </p:txBody>
      </p:sp>
      <p:sp>
        <p:nvSpPr>
          <p:cNvPr id="2" name="TextBox 1">
            <a:extLst>
              <a:ext uri="{FF2B5EF4-FFF2-40B4-BE49-F238E27FC236}">
                <a16:creationId xmlns:a16="http://schemas.microsoft.com/office/drawing/2014/main" id="{744C85CA-D0C5-4A5A-B07C-3DD65384F829}"/>
              </a:ext>
            </a:extLst>
          </p:cNvPr>
          <p:cNvSpPr txBox="1"/>
          <p:nvPr/>
        </p:nvSpPr>
        <p:spPr>
          <a:xfrm>
            <a:off x="4551784" y="5645020"/>
            <a:ext cx="3088432" cy="369332"/>
          </a:xfrm>
          <a:prstGeom prst="rect">
            <a:avLst/>
          </a:prstGeom>
          <a:noFill/>
        </p:spPr>
        <p:txBody>
          <a:bodyPr wrap="square" rtlCol="0">
            <a:spAutoFit/>
          </a:bodyPr>
          <a:lstStyle/>
          <a:p>
            <a:r>
              <a:rPr lang="en-SG" dirty="0">
                <a:solidFill>
                  <a:srgbClr val="AA17B9"/>
                </a:solidFill>
              </a:rPr>
              <a:t>Magenta -&gt; </a:t>
            </a:r>
            <a:r>
              <a:rPr lang="en-SG" dirty="0"/>
              <a:t>Principal Directions.</a:t>
            </a:r>
            <a:endParaRPr lang="en-SG" dirty="0">
              <a:solidFill>
                <a:srgbClr val="AA17B9"/>
              </a:solidFill>
            </a:endParaRPr>
          </a:p>
        </p:txBody>
      </p:sp>
      <p:sp>
        <p:nvSpPr>
          <p:cNvPr id="10" name="Rectangle 9">
            <a:extLst>
              <a:ext uri="{FF2B5EF4-FFF2-40B4-BE49-F238E27FC236}">
                <a16:creationId xmlns:a16="http://schemas.microsoft.com/office/drawing/2014/main" id="{004C8D0B-0992-4D9F-9763-5B9CA22078F1}"/>
              </a:ext>
            </a:extLst>
          </p:cNvPr>
          <p:cNvSpPr/>
          <p:nvPr/>
        </p:nvSpPr>
        <p:spPr>
          <a:xfrm>
            <a:off x="396129" y="2709845"/>
            <a:ext cx="3757514" cy="26970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8E0EE535-695C-4D01-859D-38F76A8C9F97}"/>
              </a:ext>
            </a:extLst>
          </p:cNvPr>
          <p:cNvSpPr/>
          <p:nvPr/>
        </p:nvSpPr>
        <p:spPr>
          <a:xfrm>
            <a:off x="1700830" y="3808369"/>
            <a:ext cx="159249" cy="15660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5" name="Straight Arrow Connector 14">
            <a:extLst>
              <a:ext uri="{FF2B5EF4-FFF2-40B4-BE49-F238E27FC236}">
                <a16:creationId xmlns:a16="http://schemas.microsoft.com/office/drawing/2014/main" id="{A4A4FEC7-E976-4365-A2C6-D6DAA7869505}"/>
              </a:ext>
            </a:extLst>
          </p:cNvPr>
          <p:cNvCxnSpPr>
            <a:cxnSpLocks/>
            <a:stCxn id="14" idx="0"/>
          </p:cNvCxnSpPr>
          <p:nvPr/>
        </p:nvCxnSpPr>
        <p:spPr>
          <a:xfrm flipH="1" flipV="1">
            <a:off x="1631479" y="2945797"/>
            <a:ext cx="148976" cy="862572"/>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F13966-9EF1-433E-8EA2-438B790EE29E}"/>
              </a:ext>
            </a:extLst>
          </p:cNvPr>
          <p:cNvCxnSpPr>
            <a:cxnSpLocks/>
            <a:stCxn id="14" idx="6"/>
          </p:cNvCxnSpPr>
          <p:nvPr/>
        </p:nvCxnSpPr>
        <p:spPr>
          <a:xfrm flipV="1">
            <a:off x="1860079" y="3803049"/>
            <a:ext cx="847725" cy="83622"/>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F98393D-E3F3-4790-9327-BDEC5FD86542}"/>
              </a:ext>
            </a:extLst>
          </p:cNvPr>
          <p:cNvCxnSpPr>
            <a:cxnSpLocks/>
            <a:stCxn id="14" idx="3"/>
            <a:endCxn id="21" idx="7"/>
          </p:cNvCxnSpPr>
          <p:nvPr/>
        </p:nvCxnSpPr>
        <p:spPr>
          <a:xfrm flipH="1">
            <a:off x="1144562" y="3942038"/>
            <a:ext cx="579589" cy="656226"/>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CA6DD-64F4-4C06-8E87-88248161E55D}"/>
              </a:ext>
            </a:extLst>
          </p:cNvPr>
          <p:cNvCxnSpPr>
            <a:cxnSpLocks/>
            <a:stCxn id="14" idx="5"/>
          </p:cNvCxnSpPr>
          <p:nvPr/>
        </p:nvCxnSpPr>
        <p:spPr>
          <a:xfrm>
            <a:off x="1836758" y="3942038"/>
            <a:ext cx="242396" cy="594434"/>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30223BA-C8D8-46EB-9B97-2414A93CD095}"/>
              </a:ext>
            </a:extLst>
          </p:cNvPr>
          <p:cNvCxnSpPr>
            <a:cxnSpLocks/>
            <a:stCxn id="14" idx="1"/>
          </p:cNvCxnSpPr>
          <p:nvPr/>
        </p:nvCxnSpPr>
        <p:spPr>
          <a:xfrm flipH="1" flipV="1">
            <a:off x="1186934" y="3441099"/>
            <a:ext cx="537217" cy="390204"/>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17AE1E1-0C46-4852-9F1C-11B0763736BE}"/>
              </a:ext>
            </a:extLst>
          </p:cNvPr>
          <p:cNvSpPr/>
          <p:nvPr/>
        </p:nvSpPr>
        <p:spPr>
          <a:xfrm>
            <a:off x="1008634" y="4575330"/>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2" name="Straight Arrow Connector 21">
            <a:extLst>
              <a:ext uri="{FF2B5EF4-FFF2-40B4-BE49-F238E27FC236}">
                <a16:creationId xmlns:a16="http://schemas.microsoft.com/office/drawing/2014/main" id="{C5887E25-DAA0-448F-9B4A-2CAE4DD27B0E}"/>
              </a:ext>
            </a:extLst>
          </p:cNvPr>
          <p:cNvCxnSpPr>
            <a:cxnSpLocks/>
            <a:stCxn id="14" idx="4"/>
          </p:cNvCxnSpPr>
          <p:nvPr/>
        </p:nvCxnSpPr>
        <p:spPr>
          <a:xfrm flipH="1">
            <a:off x="1643751" y="3964972"/>
            <a:ext cx="136704" cy="952898"/>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213B2E56-176B-41CA-BF52-F5E2AC179F32}"/>
              </a:ext>
            </a:extLst>
          </p:cNvPr>
          <p:cNvSpPr/>
          <p:nvPr/>
        </p:nvSpPr>
        <p:spPr>
          <a:xfrm>
            <a:off x="1548430" y="4891178"/>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447E93A7-F211-41EF-92D7-671A7413ECCA}"/>
              </a:ext>
            </a:extLst>
          </p:cNvPr>
          <p:cNvSpPr/>
          <p:nvPr/>
        </p:nvSpPr>
        <p:spPr>
          <a:xfrm>
            <a:off x="2024471" y="4541794"/>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6E37C040-4C0D-40DB-A956-C23198022478}"/>
              </a:ext>
            </a:extLst>
          </p:cNvPr>
          <p:cNvSpPr/>
          <p:nvPr/>
        </p:nvSpPr>
        <p:spPr>
          <a:xfrm>
            <a:off x="2700955" y="3717981"/>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E0F7D0C9-9CF0-4E9A-BC53-46279628FAEA}"/>
              </a:ext>
            </a:extLst>
          </p:cNvPr>
          <p:cNvSpPr/>
          <p:nvPr/>
        </p:nvSpPr>
        <p:spPr>
          <a:xfrm>
            <a:off x="1538522" y="2846443"/>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Oval 26">
            <a:extLst>
              <a:ext uri="{FF2B5EF4-FFF2-40B4-BE49-F238E27FC236}">
                <a16:creationId xmlns:a16="http://schemas.microsoft.com/office/drawing/2014/main" id="{A46BE1A9-3C23-43D9-9952-80E5903F1375}"/>
              </a:ext>
            </a:extLst>
          </p:cNvPr>
          <p:cNvSpPr/>
          <p:nvPr/>
        </p:nvSpPr>
        <p:spPr>
          <a:xfrm>
            <a:off x="2367582" y="3136955"/>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CE601A73-AF49-4DBC-A438-9C99A6F2B7BD}"/>
              </a:ext>
            </a:extLst>
          </p:cNvPr>
          <p:cNvSpPr/>
          <p:nvPr/>
        </p:nvSpPr>
        <p:spPr>
          <a:xfrm>
            <a:off x="1062516" y="3332218"/>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 name="Straight Arrow Connector 28">
            <a:extLst>
              <a:ext uri="{FF2B5EF4-FFF2-40B4-BE49-F238E27FC236}">
                <a16:creationId xmlns:a16="http://schemas.microsoft.com/office/drawing/2014/main" id="{3F9F3BA3-5551-46CC-B7D0-A194F277D54C}"/>
              </a:ext>
            </a:extLst>
          </p:cNvPr>
          <p:cNvCxnSpPr>
            <a:cxnSpLocks/>
            <a:stCxn id="14" idx="7"/>
            <a:endCxn id="27" idx="3"/>
          </p:cNvCxnSpPr>
          <p:nvPr/>
        </p:nvCxnSpPr>
        <p:spPr>
          <a:xfrm flipV="1">
            <a:off x="1836758" y="3270624"/>
            <a:ext cx="554145" cy="560679"/>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95C9D9A-EF35-4E38-BBDC-641C09272798}"/>
              </a:ext>
            </a:extLst>
          </p:cNvPr>
          <p:cNvSpPr txBox="1"/>
          <p:nvPr/>
        </p:nvSpPr>
        <p:spPr>
          <a:xfrm>
            <a:off x="1407920" y="3675992"/>
            <a:ext cx="292199" cy="369332"/>
          </a:xfrm>
          <a:prstGeom prst="rect">
            <a:avLst/>
          </a:prstGeom>
          <a:noFill/>
        </p:spPr>
        <p:txBody>
          <a:bodyPr wrap="square" rtlCol="0">
            <a:spAutoFit/>
          </a:bodyPr>
          <a:lstStyle/>
          <a:p>
            <a:r>
              <a:rPr lang="en-SG" dirty="0"/>
              <a:t>p</a:t>
            </a:r>
          </a:p>
        </p:txBody>
      </p:sp>
      <p:sp>
        <p:nvSpPr>
          <p:cNvPr id="31" name="TextBox 30">
            <a:extLst>
              <a:ext uri="{FF2B5EF4-FFF2-40B4-BE49-F238E27FC236}">
                <a16:creationId xmlns:a16="http://schemas.microsoft.com/office/drawing/2014/main" id="{8F99087D-DB1A-4E64-98C5-BDDA28DB07C4}"/>
              </a:ext>
            </a:extLst>
          </p:cNvPr>
          <p:cNvSpPr txBox="1"/>
          <p:nvPr/>
        </p:nvSpPr>
        <p:spPr>
          <a:xfrm>
            <a:off x="3338841" y="2792823"/>
            <a:ext cx="924340" cy="1477328"/>
          </a:xfrm>
          <a:prstGeom prst="rect">
            <a:avLst/>
          </a:prstGeom>
          <a:noFill/>
        </p:spPr>
        <p:txBody>
          <a:bodyPr wrap="square" rtlCol="0">
            <a:spAutoFit/>
          </a:bodyPr>
          <a:lstStyle/>
          <a:p>
            <a:r>
              <a:rPr lang="en-SG" dirty="0"/>
              <a:t>Plane tangent to sphere at p</a:t>
            </a:r>
          </a:p>
        </p:txBody>
      </p:sp>
      <p:sp>
        <p:nvSpPr>
          <p:cNvPr id="32" name="TextBox 31">
            <a:extLst>
              <a:ext uri="{FF2B5EF4-FFF2-40B4-BE49-F238E27FC236}">
                <a16:creationId xmlns:a16="http://schemas.microsoft.com/office/drawing/2014/main" id="{BC54C1DF-0260-4B95-A759-F626908DB90E}"/>
              </a:ext>
            </a:extLst>
          </p:cNvPr>
          <p:cNvSpPr txBox="1"/>
          <p:nvPr/>
        </p:nvSpPr>
        <p:spPr>
          <a:xfrm>
            <a:off x="1316677" y="2148186"/>
            <a:ext cx="467140" cy="369332"/>
          </a:xfrm>
          <a:prstGeom prst="rect">
            <a:avLst/>
          </a:prstGeom>
          <a:noFill/>
        </p:spPr>
        <p:txBody>
          <a:bodyPr wrap="square" rtlCol="0">
            <a:spAutoFit/>
          </a:bodyPr>
          <a:lstStyle/>
          <a:p>
            <a:r>
              <a:rPr lang="en-SG" dirty="0"/>
              <a:t>2a.</a:t>
            </a:r>
          </a:p>
        </p:txBody>
      </p:sp>
      <p:sp>
        <p:nvSpPr>
          <p:cNvPr id="33" name="Oval 32">
            <a:extLst>
              <a:ext uri="{FF2B5EF4-FFF2-40B4-BE49-F238E27FC236}">
                <a16:creationId xmlns:a16="http://schemas.microsoft.com/office/drawing/2014/main" id="{B88DB8D9-DEFA-439C-8434-96F231E5C7E8}"/>
              </a:ext>
            </a:extLst>
          </p:cNvPr>
          <p:cNvSpPr/>
          <p:nvPr/>
        </p:nvSpPr>
        <p:spPr>
          <a:xfrm>
            <a:off x="2612969" y="4407009"/>
            <a:ext cx="159249" cy="15660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4" name="Straight Arrow Connector 33">
            <a:extLst>
              <a:ext uri="{FF2B5EF4-FFF2-40B4-BE49-F238E27FC236}">
                <a16:creationId xmlns:a16="http://schemas.microsoft.com/office/drawing/2014/main" id="{854B6932-077C-4B91-8F34-1879CACB5762}"/>
              </a:ext>
            </a:extLst>
          </p:cNvPr>
          <p:cNvCxnSpPr>
            <a:cxnSpLocks/>
            <a:stCxn id="14" idx="6"/>
            <a:endCxn id="33" idx="2"/>
          </p:cNvCxnSpPr>
          <p:nvPr/>
        </p:nvCxnSpPr>
        <p:spPr>
          <a:xfrm>
            <a:off x="1860079" y="3886671"/>
            <a:ext cx="752890" cy="598640"/>
          </a:xfrm>
          <a:prstGeom prst="straightConnector1">
            <a:avLst/>
          </a:prstGeom>
          <a:ln w="412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25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Greedy Principal Flows – 1</a:t>
            </a:r>
            <a:r>
              <a:rPr lang="en-US" sz="4400" baseline="30000" dirty="0"/>
              <a:t>st</a:t>
            </a:r>
            <a:r>
              <a:rPr lang="en-US" sz="4400" dirty="0"/>
              <a:t> Iteration</a:t>
            </a:r>
            <a:endParaRPr lang="en-SG" sz="4400" dirty="0"/>
          </a:p>
        </p:txBody>
      </p:sp>
      <p:sp>
        <p:nvSpPr>
          <p:cNvPr id="6" name="Rectangle 5">
            <a:extLst>
              <a:ext uri="{FF2B5EF4-FFF2-40B4-BE49-F238E27FC236}">
                <a16:creationId xmlns:a16="http://schemas.microsoft.com/office/drawing/2014/main" id="{483F9A87-C3FC-493B-91DB-7656EA66D11C}"/>
              </a:ext>
            </a:extLst>
          </p:cNvPr>
          <p:cNvSpPr/>
          <p:nvPr/>
        </p:nvSpPr>
        <p:spPr>
          <a:xfrm>
            <a:off x="6726286" y="2582923"/>
            <a:ext cx="4634141" cy="265053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CC3F88E8-AB66-488E-A792-81098D48720D}"/>
              </a:ext>
            </a:extLst>
          </p:cNvPr>
          <p:cNvSpPr txBox="1"/>
          <p:nvPr/>
        </p:nvSpPr>
        <p:spPr>
          <a:xfrm>
            <a:off x="10436087" y="2712242"/>
            <a:ext cx="924340" cy="1477328"/>
          </a:xfrm>
          <a:prstGeom prst="rect">
            <a:avLst/>
          </a:prstGeom>
          <a:noFill/>
        </p:spPr>
        <p:txBody>
          <a:bodyPr wrap="square" rtlCol="0">
            <a:spAutoFit/>
          </a:bodyPr>
          <a:lstStyle/>
          <a:p>
            <a:r>
              <a:rPr lang="en-SG" dirty="0"/>
              <a:t>Plane tangent to sphere at p</a:t>
            </a:r>
          </a:p>
        </p:txBody>
      </p:sp>
      <p:sp>
        <p:nvSpPr>
          <p:cNvPr id="4" name="TextBox 3">
            <a:extLst>
              <a:ext uri="{FF2B5EF4-FFF2-40B4-BE49-F238E27FC236}">
                <a16:creationId xmlns:a16="http://schemas.microsoft.com/office/drawing/2014/main" id="{8ED8BB32-A0F5-402C-A6E6-40385DB63272}"/>
              </a:ext>
            </a:extLst>
          </p:cNvPr>
          <p:cNvSpPr txBox="1"/>
          <p:nvPr/>
        </p:nvSpPr>
        <p:spPr>
          <a:xfrm>
            <a:off x="6096000" y="2660536"/>
            <a:ext cx="467140" cy="369332"/>
          </a:xfrm>
          <a:prstGeom prst="rect">
            <a:avLst/>
          </a:prstGeom>
          <a:noFill/>
        </p:spPr>
        <p:txBody>
          <a:bodyPr wrap="square" rtlCol="0">
            <a:spAutoFit/>
          </a:bodyPr>
          <a:lstStyle/>
          <a:p>
            <a:r>
              <a:rPr lang="en-SG" dirty="0"/>
              <a:t>3a.</a:t>
            </a:r>
          </a:p>
        </p:txBody>
      </p:sp>
      <p:pic>
        <p:nvPicPr>
          <p:cNvPr id="25" name="Picture 24" descr="Chart, radar chart&#10;&#10;Description automatically generated">
            <a:extLst>
              <a:ext uri="{FF2B5EF4-FFF2-40B4-BE49-F238E27FC236}">
                <a16:creationId xmlns:a16="http://schemas.microsoft.com/office/drawing/2014/main" id="{4E7B4475-27BB-49D6-ACF1-B1A2E408CBC9}"/>
              </a:ext>
            </a:extLst>
          </p:cNvPr>
          <p:cNvPicPr>
            <a:picLocks noChangeAspect="1"/>
          </p:cNvPicPr>
          <p:nvPr/>
        </p:nvPicPr>
        <p:blipFill rotWithShape="1">
          <a:blip r:embed="rId3">
            <a:extLst>
              <a:ext uri="{28A0092B-C50C-407E-A947-70E740481C1C}">
                <a14:useLocalDpi xmlns:a14="http://schemas.microsoft.com/office/drawing/2010/main" val="0"/>
              </a:ext>
            </a:extLst>
          </a:blip>
          <a:srcRect l="25965" t="21735" r="17368" b="13542"/>
          <a:stretch/>
        </p:blipFill>
        <p:spPr>
          <a:xfrm>
            <a:off x="831573" y="2405270"/>
            <a:ext cx="3508895" cy="3005846"/>
          </a:xfrm>
          <a:prstGeom prst="rect">
            <a:avLst/>
          </a:prstGeom>
        </p:spPr>
      </p:pic>
      <p:sp>
        <p:nvSpPr>
          <p:cNvPr id="7" name="Oval 6">
            <a:extLst>
              <a:ext uri="{FF2B5EF4-FFF2-40B4-BE49-F238E27FC236}">
                <a16:creationId xmlns:a16="http://schemas.microsoft.com/office/drawing/2014/main" id="{72972AA8-D407-403C-80AA-6EAD9BBB503E}"/>
              </a:ext>
            </a:extLst>
          </p:cNvPr>
          <p:cNvSpPr/>
          <p:nvPr/>
        </p:nvSpPr>
        <p:spPr>
          <a:xfrm>
            <a:off x="1659835" y="2625514"/>
            <a:ext cx="1113182" cy="1052875"/>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cxnSp>
        <p:nvCxnSpPr>
          <p:cNvPr id="9" name="Straight Connector 8">
            <a:extLst>
              <a:ext uri="{FF2B5EF4-FFF2-40B4-BE49-F238E27FC236}">
                <a16:creationId xmlns:a16="http://schemas.microsoft.com/office/drawing/2014/main" id="{9D923F67-1A78-4F45-8BA7-566BEA966DB8}"/>
              </a:ext>
            </a:extLst>
          </p:cNvPr>
          <p:cNvCxnSpPr/>
          <p:nvPr/>
        </p:nvCxnSpPr>
        <p:spPr>
          <a:xfrm flipV="1">
            <a:off x="2216426" y="2037522"/>
            <a:ext cx="5268206" cy="587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8673F0-8E9B-410C-B1E9-19D0767730E7}"/>
              </a:ext>
            </a:extLst>
          </p:cNvPr>
          <p:cNvCxnSpPr>
            <a:cxnSpLocks/>
            <a:stCxn id="7" idx="4"/>
          </p:cNvCxnSpPr>
          <p:nvPr/>
        </p:nvCxnSpPr>
        <p:spPr>
          <a:xfrm>
            <a:off x="2216426" y="3678389"/>
            <a:ext cx="4939971" cy="195297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89242AF-F3F4-4176-B97A-FE6E4C5A9908}"/>
              </a:ext>
            </a:extLst>
          </p:cNvPr>
          <p:cNvSpPr/>
          <p:nvPr/>
        </p:nvSpPr>
        <p:spPr>
          <a:xfrm>
            <a:off x="8122946" y="3810766"/>
            <a:ext cx="159249" cy="15660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1" name="Straight Arrow Connector 20">
            <a:extLst>
              <a:ext uri="{FF2B5EF4-FFF2-40B4-BE49-F238E27FC236}">
                <a16:creationId xmlns:a16="http://schemas.microsoft.com/office/drawing/2014/main" id="{B51395AD-8E0E-4646-8653-31A7B82F7B8F}"/>
              </a:ext>
            </a:extLst>
          </p:cNvPr>
          <p:cNvCxnSpPr>
            <a:cxnSpLocks/>
            <a:stCxn id="34" idx="6"/>
          </p:cNvCxnSpPr>
          <p:nvPr/>
        </p:nvCxnSpPr>
        <p:spPr>
          <a:xfrm flipV="1">
            <a:off x="8282195" y="3889067"/>
            <a:ext cx="526560" cy="1"/>
          </a:xfrm>
          <a:prstGeom prst="straightConnector1">
            <a:avLst/>
          </a:prstGeom>
          <a:ln w="41275">
            <a:solidFill>
              <a:srgbClr val="AA17B9"/>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16110F0-9701-4155-B545-37542D42FBBE}"/>
              </a:ext>
            </a:extLst>
          </p:cNvPr>
          <p:cNvCxnSpPr>
            <a:cxnSpLocks/>
            <a:stCxn id="34" idx="2"/>
          </p:cNvCxnSpPr>
          <p:nvPr/>
        </p:nvCxnSpPr>
        <p:spPr>
          <a:xfrm flipH="1">
            <a:off x="7620158" y="3889068"/>
            <a:ext cx="502788" cy="9562"/>
          </a:xfrm>
          <a:prstGeom prst="straightConnector1">
            <a:avLst/>
          </a:prstGeom>
          <a:ln w="41275">
            <a:solidFill>
              <a:srgbClr val="AA17B9"/>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2C07B09-6DD9-47F7-8F41-6BEF897BC7D9}"/>
              </a:ext>
            </a:extLst>
          </p:cNvPr>
          <p:cNvSpPr txBox="1"/>
          <p:nvPr/>
        </p:nvSpPr>
        <p:spPr>
          <a:xfrm>
            <a:off x="7904169" y="3402283"/>
            <a:ext cx="292199" cy="369332"/>
          </a:xfrm>
          <a:prstGeom prst="rect">
            <a:avLst/>
          </a:prstGeom>
          <a:noFill/>
        </p:spPr>
        <p:txBody>
          <a:bodyPr wrap="square" rtlCol="0">
            <a:spAutoFit/>
          </a:bodyPr>
          <a:lstStyle/>
          <a:p>
            <a:r>
              <a:rPr lang="en-SG" dirty="0"/>
              <a:t>p</a:t>
            </a:r>
          </a:p>
        </p:txBody>
      </p:sp>
    </p:spTree>
    <p:extLst>
      <p:ext uri="{BB962C8B-B14F-4D97-AF65-F5344CB8AC3E}">
        <p14:creationId xmlns:p14="http://schemas.microsoft.com/office/powerpoint/2010/main" val="4038445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Greedy Principal Flows – 1</a:t>
            </a:r>
            <a:r>
              <a:rPr lang="en-US" sz="4400" baseline="30000" dirty="0"/>
              <a:t>st</a:t>
            </a:r>
            <a:r>
              <a:rPr lang="en-US" sz="4400" dirty="0"/>
              <a:t> Iteration</a:t>
            </a:r>
            <a:endParaRPr lang="en-SG" sz="4400" dirty="0"/>
          </a:p>
        </p:txBody>
      </p:sp>
      <p:pic>
        <p:nvPicPr>
          <p:cNvPr id="9" name="Picture 8" descr="Chart, radar chart&#10;&#10;Description automatically generated">
            <a:extLst>
              <a:ext uri="{FF2B5EF4-FFF2-40B4-BE49-F238E27FC236}">
                <a16:creationId xmlns:a16="http://schemas.microsoft.com/office/drawing/2014/main" id="{FB0AA83F-C70A-41EE-9413-B066FE84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658" t="15780" r="18742" b="8252"/>
          <a:stretch/>
        </p:blipFill>
        <p:spPr>
          <a:xfrm>
            <a:off x="8548228" y="2358301"/>
            <a:ext cx="3210047" cy="3349676"/>
          </a:xfrm>
          <a:prstGeom prst="rect">
            <a:avLst/>
          </a:prstGeom>
        </p:spPr>
      </p:pic>
      <p:cxnSp>
        <p:nvCxnSpPr>
          <p:cNvPr id="11" name="Straight Arrow Connector 10">
            <a:extLst>
              <a:ext uri="{FF2B5EF4-FFF2-40B4-BE49-F238E27FC236}">
                <a16:creationId xmlns:a16="http://schemas.microsoft.com/office/drawing/2014/main" id="{2FE85B1A-6D6A-4E14-9559-308659A4F698}"/>
              </a:ext>
            </a:extLst>
          </p:cNvPr>
          <p:cNvCxnSpPr>
            <a:cxnSpLocks/>
          </p:cNvCxnSpPr>
          <p:nvPr/>
        </p:nvCxnSpPr>
        <p:spPr>
          <a:xfrm>
            <a:off x="3558323" y="4306806"/>
            <a:ext cx="1123007"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5" name="Content Placeholder 2">
            <a:extLst>
              <a:ext uri="{FF2B5EF4-FFF2-40B4-BE49-F238E27FC236}">
                <a16:creationId xmlns:a16="http://schemas.microsoft.com/office/drawing/2014/main" id="{422F6219-02BC-43D9-A6DB-81B3E78A4A8A}"/>
              </a:ext>
            </a:extLst>
          </p:cNvPr>
          <p:cNvSpPr txBox="1">
            <a:spLocks/>
          </p:cNvSpPr>
          <p:nvPr/>
        </p:nvSpPr>
        <p:spPr>
          <a:xfrm>
            <a:off x="8534988" y="2197015"/>
            <a:ext cx="402193" cy="60166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4.</a:t>
            </a:r>
            <a:endParaRPr lang="en-SG" b="1" dirty="0"/>
          </a:p>
        </p:txBody>
      </p:sp>
      <p:sp>
        <p:nvSpPr>
          <p:cNvPr id="10" name="Rectangle 9">
            <a:extLst>
              <a:ext uri="{FF2B5EF4-FFF2-40B4-BE49-F238E27FC236}">
                <a16:creationId xmlns:a16="http://schemas.microsoft.com/office/drawing/2014/main" id="{B414227D-FD1E-4CEB-AAB0-81FD1C874AAD}"/>
              </a:ext>
            </a:extLst>
          </p:cNvPr>
          <p:cNvSpPr/>
          <p:nvPr/>
        </p:nvSpPr>
        <p:spPr>
          <a:xfrm>
            <a:off x="838040" y="2843966"/>
            <a:ext cx="2724781" cy="26225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9CBCDF75-1AC3-4EC4-BA11-D1C47EBB9EEE}"/>
              </a:ext>
            </a:extLst>
          </p:cNvPr>
          <p:cNvSpPr txBox="1"/>
          <p:nvPr/>
        </p:nvSpPr>
        <p:spPr>
          <a:xfrm>
            <a:off x="2633983" y="2973249"/>
            <a:ext cx="924340" cy="1477328"/>
          </a:xfrm>
          <a:prstGeom prst="rect">
            <a:avLst/>
          </a:prstGeom>
          <a:noFill/>
        </p:spPr>
        <p:txBody>
          <a:bodyPr wrap="square" rtlCol="0">
            <a:spAutoFit/>
          </a:bodyPr>
          <a:lstStyle/>
          <a:p>
            <a:r>
              <a:rPr lang="en-SG" dirty="0"/>
              <a:t>Plane tangent to sphere at p</a:t>
            </a:r>
          </a:p>
        </p:txBody>
      </p:sp>
      <p:sp>
        <p:nvSpPr>
          <p:cNvPr id="16" name="TextBox 15">
            <a:extLst>
              <a:ext uri="{FF2B5EF4-FFF2-40B4-BE49-F238E27FC236}">
                <a16:creationId xmlns:a16="http://schemas.microsoft.com/office/drawing/2014/main" id="{BC5FD5BC-6122-4FB7-A1B8-6E9AC1C04C5B}"/>
              </a:ext>
            </a:extLst>
          </p:cNvPr>
          <p:cNvSpPr txBox="1"/>
          <p:nvPr/>
        </p:nvSpPr>
        <p:spPr>
          <a:xfrm>
            <a:off x="603002" y="2429345"/>
            <a:ext cx="467140" cy="369332"/>
          </a:xfrm>
          <a:prstGeom prst="rect">
            <a:avLst/>
          </a:prstGeom>
          <a:noFill/>
        </p:spPr>
        <p:txBody>
          <a:bodyPr wrap="square" rtlCol="0">
            <a:spAutoFit/>
          </a:bodyPr>
          <a:lstStyle/>
          <a:p>
            <a:r>
              <a:rPr lang="en-SG" dirty="0"/>
              <a:t>3a.</a:t>
            </a:r>
          </a:p>
        </p:txBody>
      </p:sp>
      <p:sp>
        <p:nvSpPr>
          <p:cNvPr id="17" name="Oval 16">
            <a:extLst>
              <a:ext uri="{FF2B5EF4-FFF2-40B4-BE49-F238E27FC236}">
                <a16:creationId xmlns:a16="http://schemas.microsoft.com/office/drawing/2014/main" id="{1990B79A-43B8-4F0D-B52D-6EF15A82A4DD}"/>
              </a:ext>
            </a:extLst>
          </p:cNvPr>
          <p:cNvSpPr/>
          <p:nvPr/>
        </p:nvSpPr>
        <p:spPr>
          <a:xfrm>
            <a:off x="1633947" y="4033139"/>
            <a:ext cx="159249" cy="1599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8" name="Straight Arrow Connector 17">
            <a:extLst>
              <a:ext uri="{FF2B5EF4-FFF2-40B4-BE49-F238E27FC236}">
                <a16:creationId xmlns:a16="http://schemas.microsoft.com/office/drawing/2014/main" id="{DEE82F41-9D97-4EF4-8F98-75FC9CF1E4AD}"/>
              </a:ext>
            </a:extLst>
          </p:cNvPr>
          <p:cNvCxnSpPr>
            <a:cxnSpLocks/>
            <a:stCxn id="17" idx="6"/>
          </p:cNvCxnSpPr>
          <p:nvPr/>
        </p:nvCxnSpPr>
        <p:spPr>
          <a:xfrm>
            <a:off x="1793196" y="4113102"/>
            <a:ext cx="526560" cy="1661"/>
          </a:xfrm>
          <a:prstGeom prst="straightConnector1">
            <a:avLst/>
          </a:prstGeom>
          <a:ln w="41275">
            <a:solidFill>
              <a:srgbClr val="AA17B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B44C71-F497-4817-B5AF-1D36BA475F9B}"/>
              </a:ext>
            </a:extLst>
          </p:cNvPr>
          <p:cNvCxnSpPr>
            <a:cxnSpLocks/>
            <a:stCxn id="17" idx="2"/>
          </p:cNvCxnSpPr>
          <p:nvPr/>
        </p:nvCxnSpPr>
        <p:spPr>
          <a:xfrm flipH="1">
            <a:off x="1131159" y="4113102"/>
            <a:ext cx="502788" cy="11223"/>
          </a:xfrm>
          <a:prstGeom prst="straightConnector1">
            <a:avLst/>
          </a:prstGeom>
          <a:ln w="41275">
            <a:solidFill>
              <a:srgbClr val="AA17B9"/>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34AD2C-517D-4854-ADB7-7DE8F6D24831}"/>
              </a:ext>
            </a:extLst>
          </p:cNvPr>
          <p:cNvSpPr/>
          <p:nvPr/>
        </p:nvSpPr>
        <p:spPr>
          <a:xfrm>
            <a:off x="4702168" y="2881793"/>
            <a:ext cx="2724781" cy="26225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C79E794E-515E-46EA-8C60-07B874CE459A}"/>
              </a:ext>
            </a:extLst>
          </p:cNvPr>
          <p:cNvSpPr txBox="1"/>
          <p:nvPr/>
        </p:nvSpPr>
        <p:spPr>
          <a:xfrm>
            <a:off x="6498111" y="3011076"/>
            <a:ext cx="924340" cy="1477328"/>
          </a:xfrm>
          <a:prstGeom prst="rect">
            <a:avLst/>
          </a:prstGeom>
          <a:noFill/>
        </p:spPr>
        <p:txBody>
          <a:bodyPr wrap="square" rtlCol="0">
            <a:spAutoFit/>
          </a:bodyPr>
          <a:lstStyle/>
          <a:p>
            <a:r>
              <a:rPr lang="en-SG" dirty="0"/>
              <a:t>Plane tangent to sphere at p</a:t>
            </a:r>
          </a:p>
        </p:txBody>
      </p:sp>
      <p:sp>
        <p:nvSpPr>
          <p:cNvPr id="22" name="TextBox 21">
            <a:extLst>
              <a:ext uri="{FF2B5EF4-FFF2-40B4-BE49-F238E27FC236}">
                <a16:creationId xmlns:a16="http://schemas.microsoft.com/office/drawing/2014/main" id="{26211842-7BAA-4CD0-AFB1-89557DA2E160}"/>
              </a:ext>
            </a:extLst>
          </p:cNvPr>
          <p:cNvSpPr txBox="1"/>
          <p:nvPr/>
        </p:nvSpPr>
        <p:spPr>
          <a:xfrm>
            <a:off x="4467130" y="2467172"/>
            <a:ext cx="467140" cy="369332"/>
          </a:xfrm>
          <a:prstGeom prst="rect">
            <a:avLst/>
          </a:prstGeom>
          <a:noFill/>
        </p:spPr>
        <p:txBody>
          <a:bodyPr wrap="square" rtlCol="0">
            <a:spAutoFit/>
          </a:bodyPr>
          <a:lstStyle/>
          <a:p>
            <a:r>
              <a:rPr lang="en-SG" dirty="0"/>
              <a:t>3b.</a:t>
            </a:r>
          </a:p>
        </p:txBody>
      </p:sp>
      <p:sp>
        <p:nvSpPr>
          <p:cNvPr id="23" name="Oval 22">
            <a:extLst>
              <a:ext uri="{FF2B5EF4-FFF2-40B4-BE49-F238E27FC236}">
                <a16:creationId xmlns:a16="http://schemas.microsoft.com/office/drawing/2014/main" id="{EDC2C794-BC4B-4365-B5FF-C592316950CD}"/>
              </a:ext>
            </a:extLst>
          </p:cNvPr>
          <p:cNvSpPr/>
          <p:nvPr/>
        </p:nvSpPr>
        <p:spPr>
          <a:xfrm>
            <a:off x="5498075" y="4070966"/>
            <a:ext cx="159249" cy="1599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4" name="Straight Arrow Connector 23">
            <a:extLst>
              <a:ext uri="{FF2B5EF4-FFF2-40B4-BE49-F238E27FC236}">
                <a16:creationId xmlns:a16="http://schemas.microsoft.com/office/drawing/2014/main" id="{1D1BE8E1-B3F8-466B-BC14-1B76BDC5FAD4}"/>
              </a:ext>
            </a:extLst>
          </p:cNvPr>
          <p:cNvCxnSpPr>
            <a:cxnSpLocks/>
            <a:stCxn id="23" idx="6"/>
          </p:cNvCxnSpPr>
          <p:nvPr/>
        </p:nvCxnSpPr>
        <p:spPr>
          <a:xfrm>
            <a:off x="5657324" y="4150929"/>
            <a:ext cx="526560" cy="1661"/>
          </a:xfrm>
          <a:prstGeom prst="straightConnector1">
            <a:avLst/>
          </a:prstGeom>
          <a:ln w="41275">
            <a:solidFill>
              <a:srgbClr val="AA17B9"/>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1BA6CC-5CA2-4768-ABFA-357FF7D41390}"/>
              </a:ext>
            </a:extLst>
          </p:cNvPr>
          <p:cNvCxnSpPr>
            <a:cxnSpLocks/>
            <a:stCxn id="23" idx="2"/>
          </p:cNvCxnSpPr>
          <p:nvPr/>
        </p:nvCxnSpPr>
        <p:spPr>
          <a:xfrm flipH="1">
            <a:off x="4995287" y="4150929"/>
            <a:ext cx="502788" cy="11223"/>
          </a:xfrm>
          <a:prstGeom prst="straightConnector1">
            <a:avLst/>
          </a:prstGeom>
          <a:ln w="41275">
            <a:solidFill>
              <a:srgbClr val="AA17B9"/>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C07F00-82A9-4BF9-9DA2-57C30CC5F491}"/>
              </a:ext>
            </a:extLst>
          </p:cNvPr>
          <p:cNvSpPr txBox="1"/>
          <p:nvPr/>
        </p:nvSpPr>
        <p:spPr>
          <a:xfrm>
            <a:off x="2654079" y="5707977"/>
            <a:ext cx="2724780" cy="923330"/>
          </a:xfrm>
          <a:prstGeom prst="rect">
            <a:avLst/>
          </a:prstGeom>
          <a:noFill/>
        </p:spPr>
        <p:txBody>
          <a:bodyPr wrap="square" rtlCol="0">
            <a:spAutoFit/>
          </a:bodyPr>
          <a:lstStyle/>
          <a:p>
            <a:r>
              <a:rPr lang="en-SG" dirty="0"/>
              <a:t>Move in both directions indicated by vectors in magenta.  </a:t>
            </a:r>
          </a:p>
        </p:txBody>
      </p:sp>
      <p:sp>
        <p:nvSpPr>
          <p:cNvPr id="27" name="TextBox 26">
            <a:extLst>
              <a:ext uri="{FF2B5EF4-FFF2-40B4-BE49-F238E27FC236}">
                <a16:creationId xmlns:a16="http://schemas.microsoft.com/office/drawing/2014/main" id="{DD160F08-924D-4C4E-AF3E-429886CDA50D}"/>
              </a:ext>
            </a:extLst>
          </p:cNvPr>
          <p:cNvSpPr txBox="1"/>
          <p:nvPr/>
        </p:nvSpPr>
        <p:spPr>
          <a:xfrm>
            <a:off x="7037825" y="5827636"/>
            <a:ext cx="3020806" cy="369332"/>
          </a:xfrm>
          <a:prstGeom prst="rect">
            <a:avLst/>
          </a:prstGeom>
          <a:noFill/>
        </p:spPr>
        <p:txBody>
          <a:bodyPr wrap="square">
            <a:spAutoFit/>
          </a:bodyPr>
          <a:lstStyle/>
          <a:p>
            <a:r>
              <a:rPr lang="en-SG" dirty="0"/>
              <a:t>Project points back to manifold.</a:t>
            </a:r>
          </a:p>
        </p:txBody>
      </p:sp>
      <p:cxnSp>
        <p:nvCxnSpPr>
          <p:cNvPr id="28" name="Straight Arrow Connector 27">
            <a:extLst>
              <a:ext uri="{FF2B5EF4-FFF2-40B4-BE49-F238E27FC236}">
                <a16:creationId xmlns:a16="http://schemas.microsoft.com/office/drawing/2014/main" id="{AA7410BD-9E78-4623-8D2A-927067F5B9A8}"/>
              </a:ext>
            </a:extLst>
          </p:cNvPr>
          <p:cNvCxnSpPr>
            <a:cxnSpLocks/>
          </p:cNvCxnSpPr>
          <p:nvPr/>
        </p:nvCxnSpPr>
        <p:spPr>
          <a:xfrm>
            <a:off x="7425221" y="4120861"/>
            <a:ext cx="1123007"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9" name="Oval 28">
            <a:extLst>
              <a:ext uri="{FF2B5EF4-FFF2-40B4-BE49-F238E27FC236}">
                <a16:creationId xmlns:a16="http://schemas.microsoft.com/office/drawing/2014/main" id="{8EBB91FA-A249-4F65-8F37-E3815A9AA1AC}"/>
              </a:ext>
            </a:extLst>
          </p:cNvPr>
          <p:cNvSpPr/>
          <p:nvPr/>
        </p:nvSpPr>
        <p:spPr>
          <a:xfrm>
            <a:off x="4905244" y="4093904"/>
            <a:ext cx="159249" cy="1599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Oval 29">
            <a:extLst>
              <a:ext uri="{FF2B5EF4-FFF2-40B4-BE49-F238E27FC236}">
                <a16:creationId xmlns:a16="http://schemas.microsoft.com/office/drawing/2014/main" id="{B4C720E1-7F9F-40FD-B55B-FF2539F0AB15}"/>
              </a:ext>
            </a:extLst>
          </p:cNvPr>
          <p:cNvSpPr/>
          <p:nvPr/>
        </p:nvSpPr>
        <p:spPr>
          <a:xfrm>
            <a:off x="6090906" y="4070966"/>
            <a:ext cx="159249" cy="1599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F5047BE7-51C1-4AD4-B6E5-DAB2A45E0D3C}"/>
              </a:ext>
            </a:extLst>
          </p:cNvPr>
          <p:cNvSpPr txBox="1"/>
          <p:nvPr/>
        </p:nvSpPr>
        <p:spPr>
          <a:xfrm>
            <a:off x="1445292" y="3686968"/>
            <a:ext cx="292199" cy="369332"/>
          </a:xfrm>
          <a:prstGeom prst="rect">
            <a:avLst/>
          </a:prstGeom>
          <a:noFill/>
        </p:spPr>
        <p:txBody>
          <a:bodyPr wrap="square" rtlCol="0">
            <a:spAutoFit/>
          </a:bodyPr>
          <a:lstStyle/>
          <a:p>
            <a:r>
              <a:rPr lang="en-SG" dirty="0"/>
              <a:t>p</a:t>
            </a:r>
          </a:p>
        </p:txBody>
      </p:sp>
      <p:sp>
        <p:nvSpPr>
          <p:cNvPr id="32" name="TextBox 31">
            <a:extLst>
              <a:ext uri="{FF2B5EF4-FFF2-40B4-BE49-F238E27FC236}">
                <a16:creationId xmlns:a16="http://schemas.microsoft.com/office/drawing/2014/main" id="{39F9787B-341F-4424-A72C-D7D947FB276F}"/>
              </a:ext>
            </a:extLst>
          </p:cNvPr>
          <p:cNvSpPr txBox="1"/>
          <p:nvPr/>
        </p:nvSpPr>
        <p:spPr>
          <a:xfrm>
            <a:off x="5337105" y="3666495"/>
            <a:ext cx="292199" cy="369332"/>
          </a:xfrm>
          <a:prstGeom prst="rect">
            <a:avLst/>
          </a:prstGeom>
          <a:noFill/>
        </p:spPr>
        <p:txBody>
          <a:bodyPr wrap="square" rtlCol="0">
            <a:spAutoFit/>
          </a:bodyPr>
          <a:lstStyle/>
          <a:p>
            <a:r>
              <a:rPr lang="en-SG" dirty="0"/>
              <a:t>p</a:t>
            </a:r>
          </a:p>
        </p:txBody>
      </p:sp>
    </p:spTree>
    <p:extLst>
      <p:ext uri="{BB962C8B-B14F-4D97-AF65-F5344CB8AC3E}">
        <p14:creationId xmlns:p14="http://schemas.microsoft.com/office/powerpoint/2010/main" val="1310759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CF5008F0-376C-4CA2-BE0C-31362188FAA1}"/>
              </a:ext>
            </a:extLst>
          </p:cNvPr>
          <p:cNvPicPr>
            <a:picLocks noChangeAspect="1"/>
          </p:cNvPicPr>
          <p:nvPr/>
        </p:nvPicPr>
        <p:blipFill rotWithShape="1">
          <a:blip r:embed="rId3">
            <a:extLst>
              <a:ext uri="{28A0092B-C50C-407E-A947-70E740481C1C}">
                <a14:useLocalDpi xmlns:a14="http://schemas.microsoft.com/office/drawing/2010/main" val="0"/>
              </a:ext>
            </a:extLst>
          </a:blip>
          <a:srcRect l="28036" t="17686" r="22582" b="7638"/>
          <a:stretch/>
        </p:blipFill>
        <p:spPr>
          <a:xfrm>
            <a:off x="8447138" y="2612242"/>
            <a:ext cx="2580263" cy="2926426"/>
          </a:xfrm>
          <a:prstGeom prst="rect">
            <a:avLst/>
          </a:prstGeom>
        </p:spPr>
      </p:pic>
      <p:pic>
        <p:nvPicPr>
          <p:cNvPr id="3" name="Picture 2" descr="Chart&#10;&#10;Description automatically generated">
            <a:extLst>
              <a:ext uri="{FF2B5EF4-FFF2-40B4-BE49-F238E27FC236}">
                <a16:creationId xmlns:a16="http://schemas.microsoft.com/office/drawing/2014/main" id="{9313F810-8A08-4C9C-AC08-DBE569768356}"/>
              </a:ext>
            </a:extLst>
          </p:cNvPr>
          <p:cNvPicPr>
            <a:picLocks noChangeAspect="1"/>
          </p:cNvPicPr>
          <p:nvPr/>
        </p:nvPicPr>
        <p:blipFill rotWithShape="1">
          <a:blip r:embed="rId4">
            <a:extLst>
              <a:ext uri="{28A0092B-C50C-407E-A947-70E740481C1C}">
                <a14:useLocalDpi xmlns:a14="http://schemas.microsoft.com/office/drawing/2010/main" val="0"/>
              </a:ext>
            </a:extLst>
          </a:blip>
          <a:srcRect l="20769" t="18006" r="14976" b="8992"/>
          <a:stretch/>
        </p:blipFill>
        <p:spPr>
          <a:xfrm>
            <a:off x="779979" y="2600422"/>
            <a:ext cx="3760236" cy="3204152"/>
          </a:xfrm>
          <a:prstGeom prst="rect">
            <a:avLst/>
          </a:prstGeom>
        </p:spPr>
      </p:pic>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Greedy Principal Flows – k</a:t>
            </a:r>
            <a:r>
              <a:rPr lang="en-US" sz="4400" baseline="30000" dirty="0"/>
              <a:t>th </a:t>
            </a:r>
            <a:r>
              <a:rPr lang="en-US" sz="4400" dirty="0"/>
              <a:t>iteration</a:t>
            </a:r>
            <a:endParaRPr lang="en-SG" sz="4400" dirty="0"/>
          </a:p>
        </p:txBody>
      </p:sp>
      <p:sp>
        <p:nvSpPr>
          <p:cNvPr id="10" name="Content Placeholder 2">
            <a:extLst>
              <a:ext uri="{FF2B5EF4-FFF2-40B4-BE49-F238E27FC236}">
                <a16:creationId xmlns:a16="http://schemas.microsoft.com/office/drawing/2014/main" id="{50D4813D-41F7-4667-A959-0AE8D5246C08}"/>
              </a:ext>
            </a:extLst>
          </p:cNvPr>
          <p:cNvSpPr txBox="1">
            <a:spLocks/>
          </p:cNvSpPr>
          <p:nvPr/>
        </p:nvSpPr>
        <p:spPr>
          <a:xfrm>
            <a:off x="963502" y="2010580"/>
            <a:ext cx="402193" cy="60166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5.</a:t>
            </a:r>
            <a:endParaRPr lang="en-SG" b="1" dirty="0"/>
          </a:p>
        </p:txBody>
      </p:sp>
      <p:sp>
        <p:nvSpPr>
          <p:cNvPr id="11" name="Content Placeholder 2">
            <a:extLst>
              <a:ext uri="{FF2B5EF4-FFF2-40B4-BE49-F238E27FC236}">
                <a16:creationId xmlns:a16="http://schemas.microsoft.com/office/drawing/2014/main" id="{47BDA844-EF1F-409E-9A8A-49106FC89F76}"/>
              </a:ext>
            </a:extLst>
          </p:cNvPr>
          <p:cNvSpPr txBox="1">
            <a:spLocks/>
          </p:cNvSpPr>
          <p:nvPr/>
        </p:nvSpPr>
        <p:spPr>
          <a:xfrm>
            <a:off x="8265932" y="2130782"/>
            <a:ext cx="402193" cy="60166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6.</a:t>
            </a:r>
            <a:endParaRPr lang="en-SG" b="1" dirty="0"/>
          </a:p>
        </p:txBody>
      </p:sp>
      <p:sp>
        <p:nvSpPr>
          <p:cNvPr id="13" name="TextBox 12">
            <a:extLst>
              <a:ext uri="{FF2B5EF4-FFF2-40B4-BE49-F238E27FC236}">
                <a16:creationId xmlns:a16="http://schemas.microsoft.com/office/drawing/2014/main" id="{CEFA8EBE-082C-43AB-8753-E7044D1CAAB6}"/>
              </a:ext>
            </a:extLst>
          </p:cNvPr>
          <p:cNvSpPr txBox="1"/>
          <p:nvPr/>
        </p:nvSpPr>
        <p:spPr>
          <a:xfrm>
            <a:off x="4942631" y="2431613"/>
            <a:ext cx="2968917" cy="1477328"/>
          </a:xfrm>
          <a:prstGeom prst="rect">
            <a:avLst/>
          </a:prstGeom>
          <a:noFill/>
        </p:spPr>
        <p:txBody>
          <a:bodyPr wrap="square" rtlCol="0">
            <a:spAutoFit/>
          </a:bodyPr>
          <a:lstStyle/>
          <a:p>
            <a:pPr marL="342900" indent="-342900">
              <a:buFont typeface="+mj-lt"/>
              <a:buAutoNum type="arabicPeriod"/>
            </a:pPr>
            <a:r>
              <a:rPr lang="en-SG" dirty="0"/>
              <a:t>From each end, move in both directions.</a:t>
            </a:r>
          </a:p>
          <a:p>
            <a:pPr marL="342900" indent="-342900">
              <a:buFont typeface="+mj-lt"/>
              <a:buAutoNum type="arabicPeriod"/>
            </a:pPr>
            <a:endParaRPr lang="en-SG" dirty="0"/>
          </a:p>
          <a:p>
            <a:pPr marL="342900" indent="-342900">
              <a:buFont typeface="+mj-lt"/>
              <a:buAutoNum type="arabicPeriod"/>
            </a:pPr>
            <a:r>
              <a:rPr lang="en-SG" dirty="0"/>
              <a:t>Project points back to manifold.</a:t>
            </a:r>
          </a:p>
        </p:txBody>
      </p:sp>
      <p:cxnSp>
        <p:nvCxnSpPr>
          <p:cNvPr id="14" name="Straight Arrow Connector 13">
            <a:extLst>
              <a:ext uri="{FF2B5EF4-FFF2-40B4-BE49-F238E27FC236}">
                <a16:creationId xmlns:a16="http://schemas.microsoft.com/office/drawing/2014/main" id="{6873A5CD-ADB1-49E1-8038-FF9F8869E722}"/>
              </a:ext>
            </a:extLst>
          </p:cNvPr>
          <p:cNvCxnSpPr/>
          <p:nvPr/>
        </p:nvCxnSpPr>
        <p:spPr>
          <a:xfrm>
            <a:off x="5728005" y="4289592"/>
            <a:ext cx="11689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389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Greedy Principal Flows – Illustration</a:t>
            </a:r>
            <a:endParaRPr lang="en-SG" sz="4400" dirty="0"/>
          </a:p>
        </p:txBody>
      </p:sp>
      <p:pic>
        <p:nvPicPr>
          <p:cNvPr id="4" name="Picture 3">
            <a:extLst>
              <a:ext uri="{FF2B5EF4-FFF2-40B4-BE49-F238E27FC236}">
                <a16:creationId xmlns:a16="http://schemas.microsoft.com/office/drawing/2014/main" id="{B6E73EC4-F3B4-44BE-AFD0-8D44987A4605}"/>
              </a:ext>
            </a:extLst>
          </p:cNvPr>
          <p:cNvPicPr>
            <a:picLocks noChangeAspect="1"/>
          </p:cNvPicPr>
          <p:nvPr/>
        </p:nvPicPr>
        <p:blipFill rotWithShape="1">
          <a:blip r:embed="rId3">
            <a:extLst>
              <a:ext uri="{28A0092B-C50C-407E-A947-70E740481C1C}">
                <a14:useLocalDpi xmlns:a14="http://schemas.microsoft.com/office/drawing/2010/main" val="0"/>
              </a:ext>
            </a:extLst>
          </a:blip>
          <a:srcRect l="23594" t="11459" r="14375" b="9583"/>
          <a:stretch/>
        </p:blipFill>
        <p:spPr>
          <a:xfrm>
            <a:off x="4191000" y="1780606"/>
            <a:ext cx="3781426" cy="3609976"/>
          </a:xfrm>
          <a:prstGeom prst="rect">
            <a:avLst/>
          </a:prstGeom>
        </p:spPr>
      </p:pic>
      <p:sp>
        <p:nvSpPr>
          <p:cNvPr id="6" name="TextBox 5">
            <a:extLst>
              <a:ext uri="{FF2B5EF4-FFF2-40B4-BE49-F238E27FC236}">
                <a16:creationId xmlns:a16="http://schemas.microsoft.com/office/drawing/2014/main" id="{4775DC5E-C40C-4C03-B335-DE6F3618BD11}"/>
              </a:ext>
            </a:extLst>
          </p:cNvPr>
          <p:cNvSpPr txBox="1"/>
          <p:nvPr/>
        </p:nvSpPr>
        <p:spPr>
          <a:xfrm>
            <a:off x="4467226" y="5629960"/>
            <a:ext cx="3228975" cy="646331"/>
          </a:xfrm>
          <a:prstGeom prst="rect">
            <a:avLst/>
          </a:prstGeom>
          <a:noFill/>
        </p:spPr>
        <p:txBody>
          <a:bodyPr wrap="square" rtlCol="0">
            <a:spAutoFit/>
          </a:bodyPr>
          <a:lstStyle/>
          <a:p>
            <a:r>
              <a:rPr lang="en-SG" dirty="0"/>
              <a:t>Animation of Principal Flow on S-shaped Toy Data</a:t>
            </a:r>
          </a:p>
        </p:txBody>
      </p:sp>
    </p:spTree>
    <p:extLst>
      <p:ext uri="{BB962C8B-B14F-4D97-AF65-F5344CB8AC3E}">
        <p14:creationId xmlns:p14="http://schemas.microsoft.com/office/powerpoint/2010/main" val="3312287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726F4-E559-48E7-9D65-030BAEE96458}"/>
              </a:ext>
            </a:extLst>
          </p:cNvPr>
          <p:cNvSpPr>
            <a:spLocks noGrp="1"/>
          </p:cNvSpPr>
          <p:nvPr>
            <p:ph idx="1"/>
          </p:nvPr>
        </p:nvSpPr>
        <p:spPr>
          <a:xfrm>
            <a:off x="1784058" y="2788472"/>
            <a:ext cx="4311942" cy="2895151"/>
          </a:xfrm>
        </p:spPr>
        <p:txBody>
          <a:bodyPr>
            <a:normAutofit/>
          </a:bodyPr>
          <a:lstStyle/>
          <a:p>
            <a:r>
              <a:rPr lang="en-US" sz="1800" dirty="0"/>
              <a:t>As an extension, we can imagine an ellipse around the data: this forms what we can compute as the principal boundary.</a:t>
            </a:r>
          </a:p>
          <a:p>
            <a:endParaRPr lang="en-US" sz="1800" dirty="0"/>
          </a:p>
          <a:p>
            <a:r>
              <a:rPr lang="en-US" sz="1800" dirty="0"/>
              <a:t>User defined radius.</a:t>
            </a:r>
          </a:p>
          <a:p>
            <a:endParaRPr lang="en-US" sz="1800" dirty="0"/>
          </a:p>
          <a:p>
            <a:r>
              <a:rPr lang="en-US" sz="1800" dirty="0"/>
              <a:t>Direction determined by 2</a:t>
            </a:r>
            <a:r>
              <a:rPr lang="en-US" sz="1800" baseline="30000" dirty="0"/>
              <a:t>nd</a:t>
            </a:r>
            <a:r>
              <a:rPr lang="en-US" sz="1800" dirty="0"/>
              <a:t> eigenvector from diagonalization.</a:t>
            </a:r>
          </a:p>
          <a:p>
            <a:pPr marL="0" indent="0">
              <a:buNone/>
            </a:pPr>
            <a:endParaRPr lang="en-SG" sz="1800" dirty="0"/>
          </a:p>
        </p:txBody>
      </p:sp>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Extension: Greedy Principal Boundary</a:t>
            </a:r>
            <a:endParaRPr lang="en-SG" sz="4400" dirty="0"/>
          </a:p>
        </p:txBody>
      </p:sp>
      <p:pic>
        <p:nvPicPr>
          <p:cNvPr id="4" name="Picture 3" descr="A close-up of a computer chip&#10;&#10;Description automatically generated with low confidence">
            <a:extLst>
              <a:ext uri="{FF2B5EF4-FFF2-40B4-BE49-F238E27FC236}">
                <a16:creationId xmlns:a16="http://schemas.microsoft.com/office/drawing/2014/main" id="{3E4F5E0E-13C9-47E2-8639-A2934EDF2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364" y="2852929"/>
            <a:ext cx="4578469" cy="2531802"/>
          </a:xfrm>
          <a:prstGeom prst="rect">
            <a:avLst/>
          </a:prstGeom>
        </p:spPr>
      </p:pic>
      <p:cxnSp>
        <p:nvCxnSpPr>
          <p:cNvPr id="7" name="Straight Arrow Connector 6">
            <a:extLst>
              <a:ext uri="{FF2B5EF4-FFF2-40B4-BE49-F238E27FC236}">
                <a16:creationId xmlns:a16="http://schemas.microsoft.com/office/drawing/2014/main" id="{DAB1EA1E-D55B-403E-8ECF-B47EC65973A6}"/>
              </a:ext>
            </a:extLst>
          </p:cNvPr>
          <p:cNvCxnSpPr/>
          <p:nvPr/>
        </p:nvCxnSpPr>
        <p:spPr>
          <a:xfrm flipV="1">
            <a:off x="8851392" y="2331720"/>
            <a:ext cx="676656" cy="914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C7316B44-A0C4-4E09-AD1C-2BA396B214B9}"/>
              </a:ext>
            </a:extLst>
          </p:cNvPr>
          <p:cNvSpPr txBox="1"/>
          <p:nvPr/>
        </p:nvSpPr>
        <p:spPr>
          <a:xfrm>
            <a:off x="9189720" y="1956816"/>
            <a:ext cx="1609344" cy="374904"/>
          </a:xfrm>
          <a:prstGeom prst="rect">
            <a:avLst/>
          </a:prstGeom>
          <a:noFill/>
        </p:spPr>
        <p:txBody>
          <a:bodyPr wrap="square" rtlCol="0">
            <a:spAutoFit/>
          </a:bodyPr>
          <a:lstStyle/>
          <a:p>
            <a:r>
              <a:rPr lang="en-SG" dirty="0"/>
              <a:t>Boundary</a:t>
            </a:r>
          </a:p>
        </p:txBody>
      </p:sp>
      <p:cxnSp>
        <p:nvCxnSpPr>
          <p:cNvPr id="6" name="Straight Arrow Connector 5">
            <a:extLst>
              <a:ext uri="{FF2B5EF4-FFF2-40B4-BE49-F238E27FC236}">
                <a16:creationId xmlns:a16="http://schemas.microsoft.com/office/drawing/2014/main" id="{652081E5-8246-429C-9894-7ACE322C0232}"/>
              </a:ext>
            </a:extLst>
          </p:cNvPr>
          <p:cNvCxnSpPr/>
          <p:nvPr/>
        </p:nvCxnSpPr>
        <p:spPr>
          <a:xfrm flipV="1">
            <a:off x="8547652" y="3329609"/>
            <a:ext cx="218661" cy="417443"/>
          </a:xfrm>
          <a:prstGeom prst="straightConnector1">
            <a:avLst/>
          </a:prstGeom>
          <a:ln w="47625">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88AFB-EED1-435B-A686-D8487F657C62}"/>
              </a:ext>
            </a:extLst>
          </p:cNvPr>
          <p:cNvCxnSpPr/>
          <p:nvPr/>
        </p:nvCxnSpPr>
        <p:spPr>
          <a:xfrm>
            <a:off x="8671034" y="3584028"/>
            <a:ext cx="1870842" cy="1650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38152DF-C15C-47E9-9B01-4DE38B93F5B7}"/>
              </a:ext>
            </a:extLst>
          </p:cNvPr>
          <p:cNvSpPr txBox="1"/>
          <p:nvPr/>
        </p:nvSpPr>
        <p:spPr>
          <a:xfrm>
            <a:off x="10226566" y="5384731"/>
            <a:ext cx="1723696" cy="923330"/>
          </a:xfrm>
          <a:prstGeom prst="rect">
            <a:avLst/>
          </a:prstGeom>
          <a:noFill/>
        </p:spPr>
        <p:txBody>
          <a:bodyPr wrap="square" rtlCol="0">
            <a:spAutoFit/>
          </a:bodyPr>
          <a:lstStyle/>
          <a:p>
            <a:r>
              <a:rPr lang="en-SG" dirty="0"/>
              <a:t>2</a:t>
            </a:r>
            <a:r>
              <a:rPr lang="en-SG" baseline="30000" dirty="0"/>
              <a:t>nd</a:t>
            </a:r>
            <a:r>
              <a:rPr lang="en-SG" dirty="0"/>
              <a:t> eigenvector from diagonalisation</a:t>
            </a:r>
          </a:p>
        </p:txBody>
      </p:sp>
    </p:spTree>
    <p:extLst>
      <p:ext uri="{BB962C8B-B14F-4D97-AF65-F5344CB8AC3E}">
        <p14:creationId xmlns:p14="http://schemas.microsoft.com/office/powerpoint/2010/main" val="3300164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657C-60E1-4707-B524-633C7270B181}"/>
              </a:ext>
            </a:extLst>
          </p:cNvPr>
          <p:cNvSpPr>
            <a:spLocks noGrp="1"/>
          </p:cNvSpPr>
          <p:nvPr>
            <p:ph type="ctrTitle"/>
          </p:nvPr>
        </p:nvSpPr>
        <p:spPr>
          <a:xfrm>
            <a:off x="1433120" y="2578202"/>
            <a:ext cx="9325760" cy="1421249"/>
          </a:xfrm>
        </p:spPr>
        <p:txBody>
          <a:bodyPr>
            <a:normAutofit/>
          </a:bodyPr>
          <a:lstStyle/>
          <a:p>
            <a:r>
              <a:rPr lang="en-US" i="0" dirty="0">
                <a:latin typeface="Cambria Math" panose="02040503050406030204" pitchFamily="18" charset="0"/>
                <a:ea typeface="Cambria Math" panose="02040503050406030204" pitchFamily="18" charset="0"/>
                <a:cs typeface="Miriam Fixed" panose="020B0604020202020204" pitchFamily="49" charset="-79"/>
              </a:rPr>
              <a:t>Results</a:t>
            </a:r>
            <a:endParaRPr lang="en-SG" i="0" dirty="0">
              <a:latin typeface="Cambria Math" panose="02040503050406030204" pitchFamily="18" charset="0"/>
              <a:ea typeface="Cambria Math" panose="02040503050406030204" pitchFamily="18" charset="0"/>
              <a:cs typeface="Miriam Fixed" panose="020B0604020202020204" pitchFamily="49" charset="-79"/>
            </a:endParaRPr>
          </a:p>
        </p:txBody>
      </p:sp>
    </p:spTree>
    <p:extLst>
      <p:ext uri="{BB962C8B-B14F-4D97-AF65-F5344CB8AC3E}">
        <p14:creationId xmlns:p14="http://schemas.microsoft.com/office/powerpoint/2010/main" val="2439889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CF0C3AA-0092-40D0-B5FB-05D1FA3E4338}"/>
              </a:ext>
            </a:extLst>
          </p:cNvPr>
          <p:cNvGraphicFramePr/>
          <p:nvPr>
            <p:extLst>
              <p:ext uri="{D42A27DB-BD31-4B8C-83A1-F6EECF244321}">
                <p14:modId xmlns:p14="http://schemas.microsoft.com/office/powerpoint/2010/main" val="2353826828"/>
              </p:ext>
            </p:extLst>
          </p:nvPr>
        </p:nvGraphicFramePr>
        <p:xfrm>
          <a:off x="958210" y="1107347"/>
          <a:ext cx="10643765" cy="4493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009ABFC-DDE1-461A-8D10-4D7A6050A7DF}"/>
              </a:ext>
            </a:extLst>
          </p:cNvPr>
          <p:cNvSpPr txBox="1"/>
          <p:nvPr/>
        </p:nvSpPr>
        <p:spPr>
          <a:xfrm>
            <a:off x="958210" y="614986"/>
            <a:ext cx="9211112" cy="707886"/>
          </a:xfrm>
          <a:prstGeom prst="rect">
            <a:avLst/>
          </a:prstGeom>
          <a:noFill/>
        </p:spPr>
        <p:txBody>
          <a:bodyPr wrap="square" rtlCol="0">
            <a:spAutoFit/>
          </a:bodyPr>
          <a:lstStyle/>
          <a:p>
            <a:r>
              <a:rPr lang="en-US" sz="4000" dirty="0"/>
              <a:t>Flow of Presentation</a:t>
            </a:r>
            <a:endParaRPr lang="en-SG" sz="4000" dirty="0"/>
          </a:p>
        </p:txBody>
      </p:sp>
      <p:cxnSp>
        <p:nvCxnSpPr>
          <p:cNvPr id="7" name="Connector: Elbow 6">
            <a:extLst>
              <a:ext uri="{FF2B5EF4-FFF2-40B4-BE49-F238E27FC236}">
                <a16:creationId xmlns:a16="http://schemas.microsoft.com/office/drawing/2014/main" id="{430BA1A1-0B60-438D-B069-1B0EB8935C43}"/>
              </a:ext>
            </a:extLst>
          </p:cNvPr>
          <p:cNvCxnSpPr>
            <a:cxnSpLocks/>
            <a:stCxn id="11" idx="2"/>
          </p:cNvCxnSpPr>
          <p:nvPr/>
        </p:nvCxnSpPr>
        <p:spPr>
          <a:xfrm rot="16200000" flipH="1">
            <a:off x="8240023" y="2377105"/>
            <a:ext cx="831313" cy="2773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49220C-725E-464F-9946-10E91842AE69}"/>
              </a:ext>
            </a:extLst>
          </p:cNvPr>
          <p:cNvSpPr txBox="1"/>
          <p:nvPr/>
        </p:nvSpPr>
        <p:spPr>
          <a:xfrm>
            <a:off x="7745195" y="1730814"/>
            <a:ext cx="1543574" cy="369332"/>
          </a:xfrm>
          <a:prstGeom prst="rect">
            <a:avLst/>
          </a:prstGeom>
          <a:noFill/>
        </p:spPr>
        <p:txBody>
          <a:bodyPr wrap="square" rtlCol="0">
            <a:spAutoFit/>
          </a:bodyPr>
          <a:lstStyle/>
          <a:p>
            <a:r>
              <a:rPr lang="en-US" dirty="0">
                <a:solidFill>
                  <a:schemeClr val="accent1"/>
                </a:solidFill>
              </a:rPr>
              <a:t>We are here </a:t>
            </a:r>
            <a:endParaRPr lang="en-SG" dirty="0">
              <a:solidFill>
                <a:schemeClr val="accent1"/>
              </a:solidFill>
            </a:endParaRPr>
          </a:p>
        </p:txBody>
      </p:sp>
    </p:spTree>
    <p:extLst>
      <p:ext uri="{BB962C8B-B14F-4D97-AF65-F5344CB8AC3E}">
        <p14:creationId xmlns:p14="http://schemas.microsoft.com/office/powerpoint/2010/main" val="1110961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171439" y="555075"/>
            <a:ext cx="9429225" cy="769441"/>
          </a:xfrm>
          <a:prstGeom prst="rect">
            <a:avLst/>
          </a:prstGeom>
          <a:noFill/>
        </p:spPr>
        <p:txBody>
          <a:bodyPr wrap="square" rtlCol="0">
            <a:spAutoFit/>
          </a:bodyPr>
          <a:lstStyle/>
          <a:p>
            <a:r>
              <a:rPr lang="en-US" sz="4400" dirty="0"/>
              <a:t>Results</a:t>
            </a:r>
            <a:endParaRPr lang="en-SG" sz="4400" dirty="0"/>
          </a:p>
        </p:txBody>
      </p:sp>
      <p:graphicFrame>
        <p:nvGraphicFramePr>
          <p:cNvPr id="2" name="Diagram 1">
            <a:extLst>
              <a:ext uri="{FF2B5EF4-FFF2-40B4-BE49-F238E27FC236}">
                <a16:creationId xmlns:a16="http://schemas.microsoft.com/office/drawing/2014/main" id="{0B9359E1-25F0-47A2-BEF9-75C0E498099F}"/>
              </a:ext>
            </a:extLst>
          </p:cNvPr>
          <p:cNvGraphicFramePr/>
          <p:nvPr>
            <p:extLst>
              <p:ext uri="{D42A27DB-BD31-4B8C-83A1-F6EECF244321}">
                <p14:modId xmlns:p14="http://schemas.microsoft.com/office/powerpoint/2010/main" val="3291313392"/>
              </p:ext>
            </p:extLst>
          </p:nvPr>
        </p:nvGraphicFramePr>
        <p:xfrm>
          <a:off x="1666240" y="8842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446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MNIST</a:t>
            </a:r>
            <a:endParaRPr lang="en-SG" sz="4400" dirty="0"/>
          </a:p>
        </p:txBody>
      </p:sp>
      <p:pic>
        <p:nvPicPr>
          <p:cNvPr id="8" name="Picture 7" descr="A picture containing graphical user interface&#10;&#10;Description automatically generated">
            <a:extLst>
              <a:ext uri="{FF2B5EF4-FFF2-40B4-BE49-F238E27FC236}">
                <a16:creationId xmlns:a16="http://schemas.microsoft.com/office/drawing/2014/main" id="{71246AEA-EA83-4382-9900-34DAE8FE2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677" y="1819673"/>
            <a:ext cx="4793563" cy="3595172"/>
          </a:xfrm>
          <a:prstGeom prst="rect">
            <a:avLst/>
          </a:prstGeom>
        </p:spPr>
      </p:pic>
      <p:sp>
        <p:nvSpPr>
          <p:cNvPr id="2" name="TextBox 1">
            <a:extLst>
              <a:ext uri="{FF2B5EF4-FFF2-40B4-BE49-F238E27FC236}">
                <a16:creationId xmlns:a16="http://schemas.microsoft.com/office/drawing/2014/main" id="{88B6BED5-2D3D-4404-AF1D-17CAA41067A2}"/>
              </a:ext>
            </a:extLst>
          </p:cNvPr>
          <p:cNvSpPr txBox="1"/>
          <p:nvPr/>
        </p:nvSpPr>
        <p:spPr>
          <a:xfrm>
            <a:off x="1608083" y="2364264"/>
            <a:ext cx="4592312" cy="2862322"/>
          </a:xfrm>
          <a:prstGeom prst="rect">
            <a:avLst/>
          </a:prstGeom>
          <a:noFill/>
        </p:spPr>
        <p:txBody>
          <a:bodyPr wrap="square" rtlCol="0">
            <a:spAutoFit/>
          </a:bodyPr>
          <a:lstStyle/>
          <a:p>
            <a:pPr marL="285750" indent="-285750">
              <a:buFont typeface="Arial" panose="020B0604020202020204" pitchFamily="34" charset="0"/>
              <a:buChar char="•"/>
            </a:pPr>
            <a:r>
              <a:rPr lang="en-SG" dirty="0">
                <a:solidFill>
                  <a:srgbClr val="000000"/>
                </a:solidFill>
              </a:rPr>
              <a:t>A</a:t>
            </a:r>
            <a:r>
              <a:rPr lang="en-SG" sz="1800" b="0" i="0" dirty="0">
                <a:solidFill>
                  <a:srgbClr val="000000"/>
                </a:solidFill>
                <a:effectLst/>
              </a:rPr>
              <a:t>ll the images obtained are “nice“ representations of 3s.</a:t>
            </a:r>
            <a:br>
              <a:rPr lang="en-SG" dirty="0"/>
            </a:br>
            <a:endParaRPr lang="en-SG" dirty="0"/>
          </a:p>
          <a:p>
            <a:pPr marL="285750" indent="-285750">
              <a:buFont typeface="Arial" panose="020B0604020202020204" pitchFamily="34" charset="0"/>
              <a:buChar char="•"/>
            </a:pPr>
            <a:r>
              <a:rPr lang="en-SG" sz="1800" b="0" i="0" dirty="0">
                <a:solidFill>
                  <a:srgbClr val="000000"/>
                </a:solidFill>
                <a:effectLst/>
              </a:rPr>
              <a:t>Digits slowly rotate to slant to the right.</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sz="1800" b="0" i="0" dirty="0">
                <a:solidFill>
                  <a:srgbClr val="000000"/>
                </a:solidFill>
                <a:effectLst/>
              </a:rPr>
              <a:t>Principal flow describes variability present in the among “nice” digits</a:t>
            </a:r>
            <a:r>
              <a:rPr lang="en-SG" dirty="0">
                <a:solidFill>
                  <a:srgbClr val="000000"/>
                </a:solidFill>
              </a:rPr>
              <a:t>.</a:t>
            </a:r>
          </a:p>
          <a:p>
            <a:pPr marL="285750" indent="-285750">
              <a:buFont typeface="Arial" panose="020B0604020202020204" pitchFamily="34" charset="0"/>
              <a:buChar char="•"/>
            </a:pPr>
            <a:endParaRPr lang="en-SG" dirty="0">
              <a:solidFill>
                <a:srgbClr val="000000"/>
              </a:solidFill>
            </a:endParaRPr>
          </a:p>
          <a:p>
            <a:pPr marL="285750" indent="-285750">
              <a:buFont typeface="Arial" panose="020B0604020202020204" pitchFamily="34" charset="0"/>
              <a:buChar char="•"/>
            </a:pPr>
            <a:r>
              <a:rPr lang="en-SG" sz="1800" b="0" i="0" dirty="0">
                <a:solidFill>
                  <a:srgbClr val="000000"/>
                </a:solidFill>
                <a:effectLst/>
              </a:rPr>
              <a:t>Sequence of digits also translates to some real world meaning.</a:t>
            </a:r>
            <a:endParaRPr lang="en-SG" dirty="0"/>
          </a:p>
        </p:txBody>
      </p:sp>
    </p:spTree>
    <p:extLst>
      <p:ext uri="{BB962C8B-B14F-4D97-AF65-F5344CB8AC3E}">
        <p14:creationId xmlns:p14="http://schemas.microsoft.com/office/powerpoint/2010/main" val="316761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09ABFC-DDE1-461A-8D10-4D7A6050A7DF}"/>
              </a:ext>
            </a:extLst>
          </p:cNvPr>
          <p:cNvSpPr txBox="1"/>
          <p:nvPr/>
        </p:nvSpPr>
        <p:spPr>
          <a:xfrm>
            <a:off x="1122802" y="724714"/>
            <a:ext cx="9211112" cy="707886"/>
          </a:xfrm>
          <a:prstGeom prst="rect">
            <a:avLst/>
          </a:prstGeom>
          <a:noFill/>
        </p:spPr>
        <p:txBody>
          <a:bodyPr wrap="square" rtlCol="0">
            <a:spAutoFit/>
          </a:bodyPr>
          <a:lstStyle/>
          <a:p>
            <a:r>
              <a:rPr lang="en-US" sz="4000" dirty="0"/>
              <a:t>Motivation</a:t>
            </a:r>
            <a:endParaRPr lang="en-SG" sz="4000" dirty="0"/>
          </a:p>
        </p:txBody>
      </p:sp>
      <p:graphicFrame>
        <p:nvGraphicFramePr>
          <p:cNvPr id="2" name="Diagram 1">
            <a:extLst>
              <a:ext uri="{FF2B5EF4-FFF2-40B4-BE49-F238E27FC236}">
                <a16:creationId xmlns:a16="http://schemas.microsoft.com/office/drawing/2014/main" id="{4F4F8B78-18FE-488A-A1C7-BDC7A16095A2}"/>
              </a:ext>
            </a:extLst>
          </p:cNvPr>
          <p:cNvGraphicFramePr/>
          <p:nvPr>
            <p:extLst>
              <p:ext uri="{D42A27DB-BD31-4B8C-83A1-F6EECF244321}">
                <p14:modId xmlns:p14="http://schemas.microsoft.com/office/powerpoint/2010/main" val="3577139968"/>
              </p:ext>
            </p:extLst>
          </p:nvPr>
        </p:nvGraphicFramePr>
        <p:xfrm>
          <a:off x="1112874" y="815359"/>
          <a:ext cx="10420612" cy="6042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E5EAD83-9849-41B2-8D70-378902C94595}"/>
              </a:ext>
            </a:extLst>
          </p:cNvPr>
          <p:cNvSpPr>
            <a:spLocks noGrp="1"/>
          </p:cNvSpPr>
          <p:nvPr>
            <p:ph type="ftr" sz="quarter" idx="11"/>
          </p:nvPr>
        </p:nvSpPr>
        <p:spPr>
          <a:xfrm>
            <a:off x="154429" y="6333688"/>
            <a:ext cx="4497315" cy="430316"/>
          </a:xfrm>
        </p:spPr>
        <p:txBody>
          <a:bodyPr>
            <a:normAutofit fontScale="47500" lnSpcReduction="20000"/>
          </a:bodyPr>
          <a:lstStyle/>
          <a:p>
            <a:pPr marL="228600" indent="-228600">
              <a:buAutoNum type="arabicPeriod"/>
            </a:pPr>
            <a:r>
              <a:rPr lang="en-US" dirty="0">
                <a:hlinkClick r:id="rId8"/>
              </a:rPr>
              <a:t>https://colah.github.io/posts/2014-03-NN-Manifolds-Topology/</a:t>
            </a:r>
            <a:endParaRPr lang="en-US" dirty="0"/>
          </a:p>
          <a:p>
            <a:pPr marL="228600" indent="-228600">
              <a:buAutoNum type="arabicPeriod"/>
            </a:pPr>
            <a:r>
              <a:rPr lang="en-US" dirty="0"/>
              <a:t>Image from </a:t>
            </a:r>
            <a:r>
              <a:rPr lang="en-US" dirty="0">
                <a:hlinkClick r:id="rId9"/>
              </a:rPr>
              <a:t>https://www.statista.com/statistics/254266/global-big-data-market-forecast/</a:t>
            </a:r>
            <a:endParaRPr lang="en-US" dirty="0"/>
          </a:p>
          <a:p>
            <a:pPr marL="228600" indent="-228600">
              <a:buAutoNum type="arabicPeriod"/>
            </a:pPr>
            <a:r>
              <a:rPr lang="en-US" dirty="0"/>
              <a:t>2</a:t>
            </a:r>
            <a:r>
              <a:rPr lang="en-US" baseline="30000" dirty="0"/>
              <a:t>nd</a:t>
            </a:r>
            <a:r>
              <a:rPr lang="en-US" dirty="0"/>
              <a:t> image from </a:t>
            </a:r>
            <a:r>
              <a:rPr lang="en-US" dirty="0">
                <a:hlinkClick r:id="rId10"/>
              </a:rPr>
              <a:t>http://www.numerical-tours.com/matlab/shapes_7_isomap/</a:t>
            </a:r>
            <a:endParaRPr lang="en-US" dirty="0"/>
          </a:p>
          <a:p>
            <a:pPr marL="228600" indent="-228600">
              <a:buAutoNum type="arabicPeriod"/>
            </a:pPr>
            <a:r>
              <a:rPr lang="en-US" dirty="0"/>
              <a:t>https://blog.bioturing.com/wp-content/uploads/2018/11/Blog_pca_6b.png</a:t>
            </a:r>
          </a:p>
        </p:txBody>
      </p:sp>
      <p:sp>
        <p:nvSpPr>
          <p:cNvPr id="6" name="AutoShape 4" descr="VC: ISOMAP, Manifolds Learning. Euclidean distances can distort your… | by  Jeheonpark | Medium">
            <a:extLst>
              <a:ext uri="{FF2B5EF4-FFF2-40B4-BE49-F238E27FC236}">
                <a16:creationId xmlns:a16="http://schemas.microsoft.com/office/drawing/2014/main" id="{0DD0566F-5C2F-4FA1-9660-DC69C28D1600}"/>
              </a:ext>
            </a:extLst>
          </p:cNvPr>
          <p:cNvSpPr>
            <a:spLocks noChangeAspect="1" noChangeArrowheads="1"/>
          </p:cNvSpPr>
          <p:nvPr/>
        </p:nvSpPr>
        <p:spPr bwMode="auto">
          <a:xfrm>
            <a:off x="3749180" y="1082180"/>
            <a:ext cx="2499220" cy="24992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353698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graphical user interface&#10;&#10;Description automatically generated">
            <a:extLst>
              <a:ext uri="{FF2B5EF4-FFF2-40B4-BE49-F238E27FC236}">
                <a16:creationId xmlns:a16="http://schemas.microsoft.com/office/drawing/2014/main" id="{2DADB5AB-B19C-48E8-B959-26B70C43E7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73105" y="1446040"/>
            <a:ext cx="5820412" cy="4365311"/>
          </a:xfrm>
        </p:spPr>
      </p:pic>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Olivetti Faces</a:t>
            </a:r>
            <a:endParaRPr lang="en-SG" sz="4400" dirty="0"/>
          </a:p>
        </p:txBody>
      </p:sp>
      <p:sp>
        <p:nvSpPr>
          <p:cNvPr id="2" name="TextBox 1">
            <a:extLst>
              <a:ext uri="{FF2B5EF4-FFF2-40B4-BE49-F238E27FC236}">
                <a16:creationId xmlns:a16="http://schemas.microsoft.com/office/drawing/2014/main" id="{D6623885-980C-4A5A-A12B-7F34D7CDE848}"/>
              </a:ext>
            </a:extLst>
          </p:cNvPr>
          <p:cNvSpPr txBox="1"/>
          <p:nvPr/>
        </p:nvSpPr>
        <p:spPr>
          <a:xfrm>
            <a:off x="1757537" y="2383628"/>
            <a:ext cx="4165090" cy="3139321"/>
          </a:xfrm>
          <a:prstGeom prst="rect">
            <a:avLst/>
          </a:prstGeom>
          <a:noFill/>
        </p:spPr>
        <p:txBody>
          <a:bodyPr wrap="square" rtlCol="0">
            <a:spAutoFit/>
          </a:bodyPr>
          <a:lstStyle/>
          <a:p>
            <a:pPr marL="285750" indent="-285750">
              <a:buFont typeface="Arial" panose="020B0604020202020204" pitchFamily="34" charset="0"/>
              <a:buChar char="•"/>
            </a:pPr>
            <a:r>
              <a:rPr lang="en-SG" dirty="0">
                <a:solidFill>
                  <a:srgbClr val="000000"/>
                </a:solidFill>
              </a:rPr>
              <a:t>Features and angle of faces gradually transition</a:t>
            </a:r>
          </a:p>
          <a:p>
            <a:pPr marL="285750" indent="-285750">
              <a:buFont typeface="Arial" panose="020B0604020202020204" pitchFamily="34" charset="0"/>
              <a:buChar char="•"/>
            </a:pPr>
            <a:endParaRPr lang="en-SG" sz="1800" b="0" i="0" dirty="0">
              <a:solidFill>
                <a:srgbClr val="000000"/>
              </a:solidFill>
              <a:effectLst/>
            </a:endParaRPr>
          </a:p>
          <a:p>
            <a:pPr marL="285750" indent="-285750">
              <a:buFont typeface="Arial" panose="020B0604020202020204" pitchFamily="34" charset="0"/>
              <a:buChar char="•"/>
            </a:pPr>
            <a:endParaRPr lang="en-SG" dirty="0">
              <a:solidFill>
                <a:srgbClr val="000000"/>
              </a:solidFill>
            </a:endParaRPr>
          </a:p>
          <a:p>
            <a:pPr marL="285750" indent="-285750">
              <a:buFont typeface="Arial" panose="020B0604020202020204" pitchFamily="34" charset="0"/>
              <a:buChar char="•"/>
            </a:pPr>
            <a:r>
              <a:rPr lang="en-SG" sz="1800" b="0" i="0" dirty="0">
                <a:solidFill>
                  <a:srgbClr val="000000"/>
                </a:solidFill>
                <a:effectLst/>
              </a:rPr>
              <a:t>Main source of variability: angle of face, presence of glasses and beard.</a:t>
            </a:r>
          </a:p>
          <a:p>
            <a:r>
              <a:rPr lang="en-SG" dirty="0">
                <a:solidFill>
                  <a:srgbClr val="000000"/>
                </a:solidFill>
              </a:rPr>
              <a:t>.</a:t>
            </a:r>
          </a:p>
          <a:p>
            <a:pPr marL="285750" indent="-285750">
              <a:buFont typeface="Arial" panose="020B0604020202020204" pitchFamily="34" charset="0"/>
              <a:buChar char="•"/>
            </a:pPr>
            <a:endParaRPr lang="en-SG" dirty="0">
              <a:solidFill>
                <a:srgbClr val="000000"/>
              </a:solidFill>
            </a:endParaRPr>
          </a:p>
          <a:p>
            <a:pPr marL="285750" indent="-285750">
              <a:buFont typeface="Arial" panose="020B0604020202020204" pitchFamily="34" charset="0"/>
              <a:buChar char="•"/>
            </a:pPr>
            <a:r>
              <a:rPr lang="en-SG" dirty="0">
                <a:solidFill>
                  <a:srgbClr val="000000"/>
                </a:solidFill>
              </a:rPr>
              <a:t>Principal Flow produces a sequence with intuitive meaning that follows human logic.</a:t>
            </a:r>
            <a:endParaRPr lang="en-SG" sz="1800" b="0" i="0" dirty="0">
              <a:solidFill>
                <a:srgbClr val="000000"/>
              </a:solidFill>
              <a:effectLst/>
            </a:endParaRPr>
          </a:p>
          <a:p>
            <a:endParaRPr lang="en-SG" dirty="0">
              <a:solidFill>
                <a:srgbClr val="000000"/>
              </a:solidFill>
            </a:endParaRPr>
          </a:p>
        </p:txBody>
      </p:sp>
    </p:spTree>
    <p:extLst>
      <p:ext uri="{BB962C8B-B14F-4D97-AF65-F5344CB8AC3E}">
        <p14:creationId xmlns:p14="http://schemas.microsoft.com/office/powerpoint/2010/main" val="2178994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Fashion MNIST</a:t>
            </a:r>
            <a:endParaRPr lang="en-SG" sz="4400" dirty="0"/>
          </a:p>
        </p:txBody>
      </p:sp>
      <p:pic>
        <p:nvPicPr>
          <p:cNvPr id="7" name="Picture 6" descr="A picture containing chart&#10;&#10;Description automatically generated">
            <a:extLst>
              <a:ext uri="{FF2B5EF4-FFF2-40B4-BE49-F238E27FC236}">
                <a16:creationId xmlns:a16="http://schemas.microsoft.com/office/drawing/2014/main" id="{13742728-E715-435B-AFC1-990B89B95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676" y="1828799"/>
            <a:ext cx="4886883" cy="3665162"/>
          </a:xfrm>
          <a:prstGeom prst="rect">
            <a:avLst/>
          </a:prstGeom>
        </p:spPr>
      </p:pic>
      <p:sp>
        <p:nvSpPr>
          <p:cNvPr id="2" name="TextBox 1">
            <a:extLst>
              <a:ext uri="{FF2B5EF4-FFF2-40B4-BE49-F238E27FC236}">
                <a16:creationId xmlns:a16="http://schemas.microsoft.com/office/drawing/2014/main" id="{F43DCE13-C83E-48A4-AA93-A9B58C210350}"/>
              </a:ext>
            </a:extLst>
          </p:cNvPr>
          <p:cNvSpPr txBox="1"/>
          <p:nvPr/>
        </p:nvSpPr>
        <p:spPr>
          <a:xfrm>
            <a:off x="3123585" y="5596866"/>
            <a:ext cx="3137647" cy="369332"/>
          </a:xfrm>
          <a:prstGeom prst="rect">
            <a:avLst/>
          </a:prstGeom>
          <a:noFill/>
        </p:spPr>
        <p:txBody>
          <a:bodyPr wrap="square" rtlCol="0">
            <a:spAutoFit/>
          </a:bodyPr>
          <a:lstStyle/>
          <a:p>
            <a:r>
              <a:rPr lang="en-SG" dirty="0"/>
              <a:t>Sandals to Sneakers</a:t>
            </a:r>
          </a:p>
        </p:txBody>
      </p:sp>
      <p:sp>
        <p:nvSpPr>
          <p:cNvPr id="3" name="TextBox 2">
            <a:extLst>
              <a:ext uri="{FF2B5EF4-FFF2-40B4-BE49-F238E27FC236}">
                <a16:creationId xmlns:a16="http://schemas.microsoft.com/office/drawing/2014/main" id="{859756F1-3E03-4469-A816-D366DA629D33}"/>
              </a:ext>
            </a:extLst>
          </p:cNvPr>
          <p:cNvSpPr txBox="1"/>
          <p:nvPr/>
        </p:nvSpPr>
        <p:spPr>
          <a:xfrm>
            <a:off x="7499592" y="5493961"/>
            <a:ext cx="2949388" cy="369332"/>
          </a:xfrm>
          <a:prstGeom prst="rect">
            <a:avLst/>
          </a:prstGeom>
          <a:noFill/>
        </p:spPr>
        <p:txBody>
          <a:bodyPr wrap="square" rtlCol="0">
            <a:spAutoFit/>
          </a:bodyPr>
          <a:lstStyle/>
          <a:p>
            <a:r>
              <a:rPr lang="en-SG" dirty="0"/>
              <a:t>Dress to long-sleeved shirt</a:t>
            </a:r>
          </a:p>
        </p:txBody>
      </p:sp>
      <p:pic>
        <p:nvPicPr>
          <p:cNvPr id="8" name="Picture 7" descr="A picture containing text, monitor, screen&#10;&#10;Description automatically generated">
            <a:extLst>
              <a:ext uri="{FF2B5EF4-FFF2-40B4-BE49-F238E27FC236}">
                <a16:creationId xmlns:a16="http://schemas.microsoft.com/office/drawing/2014/main" id="{265152F3-3B46-4DCE-A1FA-C1DE2D1D9C6A}"/>
              </a:ext>
            </a:extLst>
          </p:cNvPr>
          <p:cNvPicPr>
            <a:picLocks noChangeAspect="1"/>
          </p:cNvPicPr>
          <p:nvPr/>
        </p:nvPicPr>
        <p:blipFill rotWithShape="1">
          <a:blip r:embed="rId4">
            <a:extLst>
              <a:ext uri="{28A0092B-C50C-407E-A947-70E740481C1C}">
                <a14:useLocalDpi xmlns:a14="http://schemas.microsoft.com/office/drawing/2010/main" val="0"/>
              </a:ext>
            </a:extLst>
          </a:blip>
          <a:srcRect l="17347" t="8711" r="18980" b="4834"/>
          <a:stretch/>
        </p:blipFill>
        <p:spPr>
          <a:xfrm>
            <a:off x="2268638" y="2076487"/>
            <a:ext cx="3355918" cy="3417474"/>
          </a:xfrm>
          <a:prstGeom prst="rect">
            <a:avLst/>
          </a:prstGeom>
        </p:spPr>
      </p:pic>
    </p:spTree>
    <p:extLst>
      <p:ext uri="{BB962C8B-B14F-4D97-AF65-F5344CB8AC3E}">
        <p14:creationId xmlns:p14="http://schemas.microsoft.com/office/powerpoint/2010/main" val="1241199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Faces in the Wild</a:t>
            </a:r>
            <a:endParaRPr lang="en-SG" sz="4400" dirty="0"/>
          </a:p>
        </p:txBody>
      </p:sp>
      <p:pic>
        <p:nvPicPr>
          <p:cNvPr id="3" name="Picture 2" descr="A picture containing chart&#10;&#10;Description automatically generated">
            <a:extLst>
              <a:ext uri="{FF2B5EF4-FFF2-40B4-BE49-F238E27FC236}">
                <a16:creationId xmlns:a16="http://schemas.microsoft.com/office/drawing/2014/main" id="{E7B03DF9-6E46-4F8A-8732-81FF2B0E58B2}"/>
              </a:ext>
            </a:extLst>
          </p:cNvPr>
          <p:cNvPicPr>
            <a:picLocks noChangeAspect="1"/>
          </p:cNvPicPr>
          <p:nvPr/>
        </p:nvPicPr>
        <p:blipFill rotWithShape="1">
          <a:blip r:embed="rId3">
            <a:extLst>
              <a:ext uri="{28A0092B-C50C-407E-A947-70E740481C1C}">
                <a14:useLocalDpi xmlns:a14="http://schemas.microsoft.com/office/drawing/2010/main" val="0"/>
              </a:ext>
            </a:extLst>
          </a:blip>
          <a:srcRect l="16803" t="10907" r="18870" b="5441"/>
          <a:stretch/>
        </p:blipFill>
        <p:spPr>
          <a:xfrm>
            <a:off x="5846885" y="2022230"/>
            <a:ext cx="3921368" cy="3824654"/>
          </a:xfrm>
          <a:prstGeom prst="rect">
            <a:avLst/>
          </a:prstGeom>
        </p:spPr>
      </p:pic>
      <p:sp>
        <p:nvSpPr>
          <p:cNvPr id="4" name="TextBox 3">
            <a:extLst>
              <a:ext uri="{FF2B5EF4-FFF2-40B4-BE49-F238E27FC236}">
                <a16:creationId xmlns:a16="http://schemas.microsoft.com/office/drawing/2014/main" id="{99508CC7-0DF5-4D67-B620-50EA215526E4}"/>
              </a:ext>
            </a:extLst>
          </p:cNvPr>
          <p:cNvSpPr txBox="1"/>
          <p:nvPr/>
        </p:nvSpPr>
        <p:spPr>
          <a:xfrm>
            <a:off x="1658988" y="2749750"/>
            <a:ext cx="3576917" cy="1754326"/>
          </a:xfrm>
          <a:prstGeom prst="rect">
            <a:avLst/>
          </a:prstGeom>
          <a:noFill/>
        </p:spPr>
        <p:txBody>
          <a:bodyPr wrap="square" rtlCol="0">
            <a:spAutoFit/>
          </a:bodyPr>
          <a:lstStyle/>
          <a:p>
            <a:pPr marL="285750" indent="-285750">
              <a:buFont typeface="Arial" panose="020B0604020202020204" pitchFamily="34" charset="0"/>
              <a:buChar char="•"/>
            </a:pPr>
            <a:r>
              <a:rPr lang="en-SG" dirty="0"/>
              <a:t>Variability in skin </a:t>
            </a:r>
            <a:r>
              <a:rPr lang="en-SG" dirty="0" err="1"/>
              <a:t>color</a:t>
            </a:r>
            <a:r>
              <a:rPr lang="en-SG" dirty="0"/>
              <a:t>, hair/cap, background lighting, formal/casual outfit.</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Skin tone, expressions transition to one another.</a:t>
            </a:r>
          </a:p>
        </p:txBody>
      </p:sp>
    </p:spTree>
    <p:extLst>
      <p:ext uri="{BB962C8B-B14F-4D97-AF65-F5344CB8AC3E}">
        <p14:creationId xmlns:p14="http://schemas.microsoft.com/office/powerpoint/2010/main" val="4183791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657C-60E1-4707-B524-633C7270B181}"/>
              </a:ext>
            </a:extLst>
          </p:cNvPr>
          <p:cNvSpPr>
            <a:spLocks noGrp="1"/>
          </p:cNvSpPr>
          <p:nvPr>
            <p:ph type="ctrTitle"/>
          </p:nvPr>
        </p:nvSpPr>
        <p:spPr>
          <a:xfrm>
            <a:off x="1433120" y="2578202"/>
            <a:ext cx="9325760" cy="1421249"/>
          </a:xfrm>
        </p:spPr>
        <p:txBody>
          <a:bodyPr>
            <a:normAutofit/>
          </a:bodyPr>
          <a:lstStyle/>
          <a:p>
            <a:r>
              <a:rPr lang="en-US" i="0" dirty="0">
                <a:latin typeface="Cambria Math" panose="02040503050406030204" pitchFamily="18" charset="0"/>
                <a:ea typeface="Cambria Math" panose="02040503050406030204" pitchFamily="18" charset="0"/>
                <a:cs typeface="Miriam Fixed" panose="020B0604020202020204" pitchFamily="49" charset="-79"/>
              </a:rPr>
              <a:t>Future work</a:t>
            </a:r>
            <a:endParaRPr lang="en-SG" i="0" dirty="0">
              <a:latin typeface="Cambria Math" panose="02040503050406030204" pitchFamily="18" charset="0"/>
              <a:ea typeface="Cambria Math" panose="02040503050406030204" pitchFamily="18" charset="0"/>
              <a:cs typeface="Miriam Fixed" panose="020B0604020202020204" pitchFamily="49" charset="-79"/>
            </a:endParaRPr>
          </a:p>
        </p:txBody>
      </p:sp>
    </p:spTree>
    <p:extLst>
      <p:ext uri="{BB962C8B-B14F-4D97-AF65-F5344CB8AC3E}">
        <p14:creationId xmlns:p14="http://schemas.microsoft.com/office/powerpoint/2010/main" val="2146838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CF0C3AA-0092-40D0-B5FB-05D1FA3E4338}"/>
              </a:ext>
            </a:extLst>
          </p:cNvPr>
          <p:cNvGraphicFramePr/>
          <p:nvPr/>
        </p:nvGraphicFramePr>
        <p:xfrm>
          <a:off x="958210" y="1107347"/>
          <a:ext cx="10643765" cy="4493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009ABFC-DDE1-461A-8D10-4D7A6050A7DF}"/>
              </a:ext>
            </a:extLst>
          </p:cNvPr>
          <p:cNvSpPr txBox="1"/>
          <p:nvPr/>
        </p:nvSpPr>
        <p:spPr>
          <a:xfrm>
            <a:off x="958210" y="614986"/>
            <a:ext cx="9211112" cy="707886"/>
          </a:xfrm>
          <a:prstGeom prst="rect">
            <a:avLst/>
          </a:prstGeom>
          <a:noFill/>
        </p:spPr>
        <p:txBody>
          <a:bodyPr wrap="square" rtlCol="0">
            <a:spAutoFit/>
          </a:bodyPr>
          <a:lstStyle/>
          <a:p>
            <a:r>
              <a:rPr lang="en-US" sz="4000" dirty="0"/>
              <a:t>Flow of Presentation</a:t>
            </a:r>
            <a:endParaRPr lang="en-SG" sz="4000" dirty="0"/>
          </a:p>
        </p:txBody>
      </p:sp>
      <p:cxnSp>
        <p:nvCxnSpPr>
          <p:cNvPr id="7" name="Connector: Elbow 6">
            <a:extLst>
              <a:ext uri="{FF2B5EF4-FFF2-40B4-BE49-F238E27FC236}">
                <a16:creationId xmlns:a16="http://schemas.microsoft.com/office/drawing/2014/main" id="{430BA1A1-0B60-438D-B069-1B0EB8935C43}"/>
              </a:ext>
            </a:extLst>
          </p:cNvPr>
          <p:cNvCxnSpPr>
            <a:cxnSpLocks/>
            <a:stCxn id="11" idx="0"/>
          </p:cNvCxnSpPr>
          <p:nvPr/>
        </p:nvCxnSpPr>
        <p:spPr>
          <a:xfrm rot="5400000" flipH="1" flipV="1">
            <a:off x="9642670" y="4284921"/>
            <a:ext cx="1252775" cy="1994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49220C-725E-464F-9946-10E91842AE69}"/>
              </a:ext>
            </a:extLst>
          </p:cNvPr>
          <p:cNvSpPr txBox="1"/>
          <p:nvPr/>
        </p:nvSpPr>
        <p:spPr>
          <a:xfrm>
            <a:off x="9397535" y="5011043"/>
            <a:ext cx="1543574" cy="369332"/>
          </a:xfrm>
          <a:prstGeom prst="rect">
            <a:avLst/>
          </a:prstGeom>
          <a:noFill/>
        </p:spPr>
        <p:txBody>
          <a:bodyPr wrap="square" rtlCol="0">
            <a:spAutoFit/>
          </a:bodyPr>
          <a:lstStyle/>
          <a:p>
            <a:r>
              <a:rPr lang="en-US" dirty="0">
                <a:solidFill>
                  <a:schemeClr val="accent1"/>
                </a:solidFill>
              </a:rPr>
              <a:t>We are here </a:t>
            </a:r>
            <a:endParaRPr lang="en-SG" dirty="0">
              <a:solidFill>
                <a:schemeClr val="accent1"/>
              </a:solidFill>
            </a:endParaRPr>
          </a:p>
        </p:txBody>
      </p:sp>
    </p:spTree>
    <p:extLst>
      <p:ext uri="{BB962C8B-B14F-4D97-AF65-F5344CB8AC3E}">
        <p14:creationId xmlns:p14="http://schemas.microsoft.com/office/powerpoint/2010/main" val="2999431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Future Work</a:t>
            </a:r>
            <a:endParaRPr lang="en-SG" sz="4400" dirty="0"/>
          </a:p>
        </p:txBody>
      </p:sp>
      <p:graphicFrame>
        <p:nvGraphicFramePr>
          <p:cNvPr id="2" name="Diagram 1">
            <a:extLst>
              <a:ext uri="{FF2B5EF4-FFF2-40B4-BE49-F238E27FC236}">
                <a16:creationId xmlns:a16="http://schemas.microsoft.com/office/drawing/2014/main" id="{1CA8AC35-2CA2-4739-BF00-63FBCFB45FB6}"/>
              </a:ext>
            </a:extLst>
          </p:cNvPr>
          <p:cNvGraphicFramePr/>
          <p:nvPr>
            <p:extLst>
              <p:ext uri="{D42A27DB-BD31-4B8C-83A1-F6EECF244321}">
                <p14:modId xmlns:p14="http://schemas.microsoft.com/office/powerpoint/2010/main" val="2385326107"/>
              </p:ext>
            </p:extLst>
          </p:nvPr>
        </p:nvGraphicFramePr>
        <p:xfrm>
          <a:off x="1820411" y="1795244"/>
          <a:ext cx="8339589" cy="4343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5511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381387" y="3044279"/>
            <a:ext cx="9429225" cy="769441"/>
          </a:xfrm>
          <a:prstGeom prst="rect">
            <a:avLst/>
          </a:prstGeom>
          <a:noFill/>
        </p:spPr>
        <p:txBody>
          <a:bodyPr wrap="square" rtlCol="0">
            <a:spAutoFit/>
          </a:bodyPr>
          <a:lstStyle/>
          <a:p>
            <a:pPr algn="ctr"/>
            <a:r>
              <a:rPr lang="en-US" sz="4400" dirty="0"/>
              <a:t>THANK YOU</a:t>
            </a:r>
            <a:endParaRPr lang="en-SG" sz="4400" dirty="0"/>
          </a:p>
        </p:txBody>
      </p:sp>
    </p:spTree>
    <p:extLst>
      <p:ext uri="{BB962C8B-B14F-4D97-AF65-F5344CB8AC3E}">
        <p14:creationId xmlns:p14="http://schemas.microsoft.com/office/powerpoint/2010/main" val="2383349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381387" y="3044279"/>
            <a:ext cx="9429225" cy="769441"/>
          </a:xfrm>
          <a:prstGeom prst="rect">
            <a:avLst/>
          </a:prstGeom>
          <a:noFill/>
        </p:spPr>
        <p:txBody>
          <a:bodyPr wrap="square" rtlCol="0">
            <a:spAutoFit/>
          </a:bodyPr>
          <a:lstStyle/>
          <a:p>
            <a:pPr algn="ctr"/>
            <a:r>
              <a:rPr lang="en-US" sz="4400" dirty="0">
                <a:latin typeface="Cambria Math" panose="02040503050406030204" pitchFamily="18" charset="0"/>
                <a:ea typeface="Cambria Math" panose="02040503050406030204" pitchFamily="18" charset="0"/>
              </a:rPr>
              <a:t>EXTRA SLIDES</a:t>
            </a:r>
            <a:endParaRPr lang="en-SG" sz="44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234765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BFC5C09D-59B4-4BD4-9C0C-4D6C76108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28" y="1157789"/>
            <a:ext cx="4741964" cy="3556473"/>
          </a:xfrm>
          <a:prstGeom prst="rect">
            <a:avLst/>
          </a:prstGeom>
        </p:spPr>
      </p:pic>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Toy Data Generation - examples</a:t>
            </a:r>
            <a:endParaRPr lang="en-SG" sz="4400" dirty="0"/>
          </a:p>
        </p:txBody>
      </p:sp>
      <p:pic>
        <p:nvPicPr>
          <p:cNvPr id="12" name="Content Placeholder 6" descr="Chart, radar chart&#10;&#10;Description automatically generated">
            <a:extLst>
              <a:ext uri="{FF2B5EF4-FFF2-40B4-BE49-F238E27FC236}">
                <a16:creationId xmlns:a16="http://schemas.microsoft.com/office/drawing/2014/main" id="{CBCB8236-7EC4-4F3C-8DA7-F3D40768E39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96000" y="1388456"/>
            <a:ext cx="4044164" cy="3033124"/>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D4044C-F3A9-413C-803F-2B437D6BD7AF}"/>
                  </a:ext>
                </a:extLst>
              </p:cNvPr>
              <p:cNvSpPr txBox="1"/>
              <p:nvPr/>
            </p:nvSpPr>
            <p:spPr>
              <a:xfrm>
                <a:off x="6230470" y="4421580"/>
                <a:ext cx="4536142" cy="23057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800" b="0" i="1" smtClean="0">
                              <a:solidFill>
                                <a:srgbClr val="000000"/>
                              </a:solidFill>
                              <a:effectLst/>
                              <a:latin typeface="Cambria Math" panose="02040503050406030204" pitchFamily="18" charset="0"/>
                            </a:rPr>
                          </m:ctrlPr>
                        </m:sSubPr>
                        <m:e>
                          <m:r>
                            <a:rPr lang="en-SG" sz="1800" b="0" i="1" smtClean="0">
                              <a:solidFill>
                                <a:srgbClr val="000000"/>
                              </a:solidFill>
                              <a:effectLst/>
                              <a:latin typeface="Cambria Math" panose="02040503050406030204" pitchFamily="18" charset="0"/>
                            </a:rPr>
                            <m:t>𝑥</m:t>
                          </m:r>
                        </m:e>
                        <m:sub>
                          <m:r>
                            <a:rPr lang="en-SG" sz="1800" b="0" i="1" smtClean="0">
                              <a:solidFill>
                                <a:srgbClr val="000000"/>
                              </a:solidFill>
                              <a:effectLst/>
                              <a:latin typeface="Cambria Math" panose="02040503050406030204" pitchFamily="18" charset="0"/>
                            </a:rPr>
                            <m:t>𝑖</m:t>
                          </m:r>
                          <m:r>
                            <a:rPr lang="en-SG" sz="1800" b="0" i="1" smtClean="0">
                              <a:solidFill>
                                <a:srgbClr val="000000"/>
                              </a:solidFill>
                              <a:effectLst/>
                              <a:latin typeface="Cambria Math" panose="02040503050406030204" pitchFamily="18" charset="0"/>
                            </a:rPr>
                            <m:t>, 1</m:t>
                          </m:r>
                        </m:sub>
                      </m:sSub>
                      <m:r>
                        <a:rPr lang="en-SG" sz="1800" b="0" i="1" smtClean="0">
                          <a:solidFill>
                            <a:srgbClr val="000000"/>
                          </a:solidFill>
                          <a:effectLst/>
                          <a:latin typeface="Cambria Math" panose="02040503050406030204" pitchFamily="18" charset="0"/>
                        </a:rPr>
                        <m:t>=</m:t>
                      </m:r>
                      <m:f>
                        <m:fPr>
                          <m:ctrlPr>
                            <a:rPr lang="en-SG" sz="1800" b="0" i="1" smtClean="0">
                              <a:solidFill>
                                <a:srgbClr val="000000"/>
                              </a:solidFill>
                              <a:effectLst/>
                              <a:latin typeface="Cambria Math" panose="02040503050406030204" pitchFamily="18" charset="0"/>
                            </a:rPr>
                          </m:ctrlPr>
                        </m:fPr>
                        <m:num>
                          <m:r>
                            <a:rPr lang="en-SG" sz="1800" b="0" i="1" smtClean="0">
                              <a:solidFill>
                                <a:srgbClr val="000000"/>
                              </a:solidFill>
                              <a:effectLst/>
                              <a:latin typeface="Cambria Math" panose="02040503050406030204" pitchFamily="18" charset="0"/>
                            </a:rPr>
                            <m:t>𝑖</m:t>
                          </m:r>
                          <m:r>
                            <a:rPr lang="en-SG" sz="1800" b="0" i="1" smtClean="0">
                              <a:solidFill>
                                <a:srgbClr val="000000"/>
                              </a:solidFill>
                              <a:effectLst/>
                              <a:latin typeface="Cambria Math" panose="02040503050406030204" pitchFamily="18" charset="0"/>
                            </a:rPr>
                            <m:t>−</m:t>
                          </m:r>
                          <m:r>
                            <a:rPr lang="en-SG" sz="1800" b="0" i="1" smtClean="0">
                              <a:solidFill>
                                <a:srgbClr val="000000"/>
                              </a:solidFill>
                              <a:effectLst/>
                              <a:latin typeface="Cambria Math" panose="02040503050406030204" pitchFamily="18" charset="0"/>
                            </a:rPr>
                            <m:t>𝑛</m:t>
                          </m:r>
                          <m:r>
                            <a:rPr lang="en-SG" sz="1800" b="0" i="1" smtClean="0">
                              <a:solidFill>
                                <a:srgbClr val="000000"/>
                              </a:solidFill>
                              <a:effectLst/>
                              <a:latin typeface="Cambria Math" panose="02040503050406030204" pitchFamily="18" charset="0"/>
                            </a:rPr>
                            <m:t>/2</m:t>
                          </m:r>
                        </m:num>
                        <m:den>
                          <m:r>
                            <a:rPr lang="en-SG" sz="1800" b="0" i="1" smtClean="0">
                              <a:solidFill>
                                <a:srgbClr val="000000"/>
                              </a:solidFill>
                              <a:effectLst/>
                              <a:latin typeface="Cambria Math" panose="02040503050406030204" pitchFamily="18" charset="0"/>
                            </a:rPr>
                            <m:t>𝑛</m:t>
                          </m:r>
                        </m:den>
                      </m:f>
                      <m:r>
                        <a:rPr lang="en-SG" sz="1800" b="0" i="1" smtClean="0">
                          <a:solidFill>
                            <a:srgbClr val="000000"/>
                          </a:solidFill>
                          <a:effectLst/>
                          <a:latin typeface="Cambria Math" panose="02040503050406030204" pitchFamily="18" charset="0"/>
                        </a:rPr>
                        <m:t> </m:t>
                      </m:r>
                    </m:oMath>
                  </m:oMathPara>
                </a14:m>
                <a:endParaRPr lang="en-SG" i="1" dirty="0">
                  <a:solidFill>
                    <a:srgbClr val="000000"/>
                  </a:solidFill>
                  <a:latin typeface="CMMI12"/>
                </a:endParaRPr>
              </a:p>
              <a:p>
                <a:pPr/>
                <a14:m>
                  <m:oMathPara xmlns:m="http://schemas.openxmlformats.org/officeDocument/2006/math">
                    <m:oMathParaPr>
                      <m:jc m:val="centerGroup"/>
                    </m:oMathParaPr>
                    <m:oMath xmlns:m="http://schemas.openxmlformats.org/officeDocument/2006/math">
                      <m:sSub>
                        <m:sSubPr>
                          <m:ctrlPr>
                            <a:rPr lang="en-SG" sz="1800" b="0" i="1" smtClean="0">
                              <a:solidFill>
                                <a:srgbClr val="000000"/>
                              </a:solidFill>
                              <a:effectLst/>
                              <a:latin typeface="Cambria Math" panose="02040503050406030204" pitchFamily="18" charset="0"/>
                            </a:rPr>
                          </m:ctrlPr>
                        </m:sSubPr>
                        <m:e>
                          <m:r>
                            <a:rPr lang="en-SG" sz="1800" b="0" i="1" smtClean="0">
                              <a:solidFill>
                                <a:srgbClr val="000000"/>
                              </a:solidFill>
                              <a:effectLst/>
                              <a:latin typeface="Cambria Math" panose="02040503050406030204" pitchFamily="18" charset="0"/>
                            </a:rPr>
                            <m:t>𝑥</m:t>
                          </m:r>
                        </m:e>
                        <m:sub>
                          <m:r>
                            <a:rPr lang="en-SG" sz="1800" b="0" i="1" smtClean="0">
                              <a:solidFill>
                                <a:srgbClr val="000000"/>
                              </a:solidFill>
                              <a:effectLst/>
                              <a:latin typeface="Cambria Math" panose="02040503050406030204" pitchFamily="18" charset="0"/>
                            </a:rPr>
                            <m:t>𝑖</m:t>
                          </m:r>
                          <m:r>
                            <a:rPr lang="en-SG" sz="1800" b="0" i="1" smtClean="0">
                              <a:solidFill>
                                <a:srgbClr val="000000"/>
                              </a:solidFill>
                              <a:effectLst/>
                              <a:latin typeface="Cambria Math" panose="02040503050406030204" pitchFamily="18" charset="0"/>
                            </a:rPr>
                            <m:t>, 2</m:t>
                          </m:r>
                        </m:sub>
                      </m:sSub>
                      <m:r>
                        <a:rPr lang="en-SG" sz="1800" b="0" i="1" smtClean="0">
                          <a:solidFill>
                            <a:srgbClr val="000000"/>
                          </a:solidFill>
                          <a:effectLst/>
                          <a:latin typeface="Cambria Math" panose="02040503050406030204" pitchFamily="18" charset="0"/>
                        </a:rPr>
                        <m:t>=</m:t>
                      </m:r>
                      <m:f>
                        <m:fPr>
                          <m:ctrlPr>
                            <a:rPr lang="en-SG" sz="1800" b="0" i="1" smtClean="0">
                              <a:solidFill>
                                <a:srgbClr val="000000"/>
                              </a:solidFill>
                              <a:effectLst/>
                              <a:latin typeface="Cambria Math" panose="02040503050406030204" pitchFamily="18" charset="0"/>
                            </a:rPr>
                          </m:ctrlPr>
                        </m:fPr>
                        <m:num>
                          <m:func>
                            <m:funcPr>
                              <m:ctrlPr>
                                <a:rPr lang="en-SG" sz="1800" b="0" i="1" smtClean="0">
                                  <a:solidFill>
                                    <a:srgbClr val="000000"/>
                                  </a:solidFill>
                                  <a:effectLst/>
                                  <a:latin typeface="Cambria Math" panose="02040503050406030204" pitchFamily="18" charset="0"/>
                                </a:rPr>
                              </m:ctrlPr>
                            </m:funcPr>
                            <m:fName>
                              <m:r>
                                <m:rPr>
                                  <m:sty m:val="p"/>
                                </m:rPr>
                                <a:rPr lang="en-SG" sz="1800" b="0" i="0" smtClean="0">
                                  <a:solidFill>
                                    <a:srgbClr val="000000"/>
                                  </a:solidFill>
                                  <a:effectLst/>
                                  <a:latin typeface="Cambria Math" panose="02040503050406030204" pitchFamily="18" charset="0"/>
                                </a:rPr>
                                <m:t>sin</m:t>
                              </m:r>
                            </m:fName>
                            <m:e>
                              <m:d>
                                <m:dPr>
                                  <m:ctrlPr>
                                    <a:rPr lang="en-SG" sz="1800" b="0" i="1" smtClean="0">
                                      <a:solidFill>
                                        <a:srgbClr val="000000"/>
                                      </a:solidFill>
                                      <a:effectLst/>
                                      <a:latin typeface="Cambria Math" panose="02040503050406030204" pitchFamily="18" charset="0"/>
                                    </a:rPr>
                                  </m:ctrlPr>
                                </m:dPr>
                                <m:e>
                                  <m:r>
                                    <a:rPr lang="en-SG" sz="1800" b="0" i="1" smtClean="0">
                                      <a:solidFill>
                                        <a:srgbClr val="000000"/>
                                      </a:solidFill>
                                      <a:effectLst/>
                                      <a:latin typeface="Cambria Math" panose="02040503050406030204" pitchFamily="18" charset="0"/>
                                    </a:rPr>
                                    <m:t>4 ∗</m:t>
                                  </m:r>
                                  <m:sSub>
                                    <m:sSubPr>
                                      <m:ctrlPr>
                                        <a:rPr lang="en-SG" sz="1800" b="0" i="1" smtClean="0">
                                          <a:solidFill>
                                            <a:srgbClr val="000000"/>
                                          </a:solidFill>
                                          <a:effectLst/>
                                          <a:latin typeface="Cambria Math" panose="02040503050406030204" pitchFamily="18" charset="0"/>
                                        </a:rPr>
                                      </m:ctrlPr>
                                    </m:sSubPr>
                                    <m:e>
                                      <m:r>
                                        <a:rPr lang="en-SG" sz="1800" b="0" i="1" smtClean="0">
                                          <a:solidFill>
                                            <a:srgbClr val="000000"/>
                                          </a:solidFill>
                                          <a:effectLst/>
                                          <a:latin typeface="Cambria Math" panose="02040503050406030204" pitchFamily="18" charset="0"/>
                                        </a:rPr>
                                        <m:t>𝑥</m:t>
                                      </m:r>
                                    </m:e>
                                    <m:sub>
                                      <m:r>
                                        <a:rPr lang="en-SG" sz="1800" b="0" i="1" smtClean="0">
                                          <a:solidFill>
                                            <a:srgbClr val="000000"/>
                                          </a:solidFill>
                                          <a:effectLst/>
                                          <a:latin typeface="Cambria Math" panose="02040503050406030204" pitchFamily="18" charset="0"/>
                                        </a:rPr>
                                        <m:t>𝑖</m:t>
                                      </m:r>
                                      <m:r>
                                        <a:rPr lang="en-SG" sz="1800" b="0" i="1" smtClean="0">
                                          <a:solidFill>
                                            <a:srgbClr val="000000"/>
                                          </a:solidFill>
                                          <a:effectLst/>
                                          <a:latin typeface="Cambria Math" panose="02040503050406030204" pitchFamily="18" charset="0"/>
                                        </a:rPr>
                                        <m:t>,1</m:t>
                                      </m:r>
                                    </m:sub>
                                  </m:sSub>
                                </m:e>
                              </m:d>
                            </m:e>
                          </m:func>
                        </m:num>
                        <m:den>
                          <m:r>
                            <a:rPr lang="en-SG" sz="1800" b="0" i="1" smtClean="0">
                              <a:solidFill>
                                <a:srgbClr val="000000"/>
                              </a:solidFill>
                              <a:effectLst/>
                              <a:latin typeface="Cambria Math" panose="02040503050406030204" pitchFamily="18" charset="0"/>
                            </a:rPr>
                            <m:t>2</m:t>
                          </m:r>
                        </m:den>
                      </m:f>
                    </m:oMath>
                  </m:oMathPara>
                </a14:m>
                <a:endParaRPr lang="en-SG" sz="1800" b="0" i="1" dirty="0">
                  <a:solidFill>
                    <a:srgbClr val="000000"/>
                  </a:solidFill>
                  <a:effectLst/>
                  <a:latin typeface="CMMI8"/>
                </a:endParaRPr>
              </a:p>
              <a:p>
                <a:pPr/>
                <a14:m>
                  <m:oMathPara xmlns:m="http://schemas.openxmlformats.org/officeDocument/2006/math">
                    <m:oMathParaPr>
                      <m:jc m:val="centerGroup"/>
                    </m:oMathParaPr>
                    <m:oMath xmlns:m="http://schemas.openxmlformats.org/officeDocument/2006/math">
                      <m:sSub>
                        <m:sSubPr>
                          <m:ctrlPr>
                            <a:rPr lang="en-SG" sz="1800" b="0" i="1" smtClean="0">
                              <a:solidFill>
                                <a:srgbClr val="000000"/>
                              </a:solidFill>
                              <a:effectLst/>
                              <a:latin typeface="Cambria Math" panose="02040503050406030204" pitchFamily="18" charset="0"/>
                            </a:rPr>
                          </m:ctrlPr>
                        </m:sSubPr>
                        <m:e>
                          <m:r>
                            <a:rPr lang="en-SG" sz="1800" b="0" i="1" smtClean="0">
                              <a:solidFill>
                                <a:srgbClr val="000000"/>
                              </a:solidFill>
                              <a:effectLst/>
                              <a:latin typeface="Cambria Math" panose="02040503050406030204" pitchFamily="18" charset="0"/>
                            </a:rPr>
                            <m:t>𝑥</m:t>
                          </m:r>
                        </m:e>
                        <m:sub>
                          <m:r>
                            <a:rPr lang="en-SG" sz="1800" b="0" i="1" smtClean="0">
                              <a:solidFill>
                                <a:srgbClr val="000000"/>
                              </a:solidFill>
                              <a:effectLst/>
                              <a:latin typeface="Cambria Math" panose="02040503050406030204" pitchFamily="18" charset="0"/>
                            </a:rPr>
                            <m:t>𝑖</m:t>
                          </m:r>
                          <m:r>
                            <a:rPr lang="en-SG" sz="1800" b="0" i="1" smtClean="0">
                              <a:solidFill>
                                <a:srgbClr val="000000"/>
                              </a:solidFill>
                              <a:effectLst/>
                              <a:latin typeface="Cambria Math" panose="02040503050406030204" pitchFamily="18" charset="0"/>
                            </a:rPr>
                            <m:t>, 3</m:t>
                          </m:r>
                        </m:sub>
                      </m:sSub>
                      <m:r>
                        <a:rPr lang="en-SG" sz="1800" b="0" i="1" smtClean="0">
                          <a:solidFill>
                            <a:srgbClr val="000000"/>
                          </a:solidFill>
                          <a:effectLst/>
                          <a:latin typeface="Cambria Math" panose="02040503050406030204" pitchFamily="18" charset="0"/>
                        </a:rPr>
                        <m:t>=</m:t>
                      </m:r>
                      <m:rad>
                        <m:radPr>
                          <m:degHide m:val="on"/>
                          <m:ctrlPr>
                            <a:rPr lang="en-SG" sz="1800" b="0" i="1" smtClean="0">
                              <a:solidFill>
                                <a:srgbClr val="000000"/>
                              </a:solidFill>
                              <a:effectLst/>
                              <a:latin typeface="Cambria Math" panose="02040503050406030204" pitchFamily="18" charset="0"/>
                            </a:rPr>
                          </m:ctrlPr>
                        </m:radPr>
                        <m:deg/>
                        <m:e>
                          <m:r>
                            <a:rPr lang="en-SG" sz="1800" b="0" i="1" smtClean="0">
                              <a:solidFill>
                                <a:srgbClr val="000000"/>
                              </a:solidFill>
                              <a:effectLst/>
                              <a:latin typeface="Cambria Math" panose="02040503050406030204" pitchFamily="18" charset="0"/>
                            </a:rPr>
                            <m:t>1−</m:t>
                          </m:r>
                          <m:sSubSup>
                            <m:sSubSupPr>
                              <m:ctrlPr>
                                <a:rPr lang="en-SG" sz="1800" b="0" i="1" smtClean="0">
                                  <a:solidFill>
                                    <a:srgbClr val="000000"/>
                                  </a:solidFill>
                                  <a:effectLst/>
                                  <a:latin typeface="Cambria Math" panose="02040503050406030204" pitchFamily="18" charset="0"/>
                                </a:rPr>
                              </m:ctrlPr>
                            </m:sSubSupPr>
                            <m:e>
                              <m:r>
                                <a:rPr lang="en-SG" sz="1800" b="0" i="1" smtClean="0">
                                  <a:solidFill>
                                    <a:srgbClr val="000000"/>
                                  </a:solidFill>
                                  <a:effectLst/>
                                  <a:latin typeface="Cambria Math" panose="02040503050406030204" pitchFamily="18" charset="0"/>
                                </a:rPr>
                                <m:t>𝑥</m:t>
                              </m:r>
                            </m:e>
                            <m:sub>
                              <m:r>
                                <a:rPr lang="en-SG" sz="1800" b="0" i="1" smtClean="0">
                                  <a:solidFill>
                                    <a:srgbClr val="000000"/>
                                  </a:solidFill>
                                  <a:effectLst/>
                                  <a:latin typeface="Cambria Math" panose="02040503050406030204" pitchFamily="18" charset="0"/>
                                </a:rPr>
                                <m:t>𝑖</m:t>
                              </m:r>
                              <m:r>
                                <a:rPr lang="en-SG" sz="1800" b="0" i="1" smtClean="0">
                                  <a:solidFill>
                                    <a:srgbClr val="000000"/>
                                  </a:solidFill>
                                  <a:effectLst/>
                                  <a:latin typeface="Cambria Math" panose="02040503050406030204" pitchFamily="18" charset="0"/>
                                </a:rPr>
                                <m:t>,1</m:t>
                              </m:r>
                            </m:sub>
                            <m:sup>
                              <m:r>
                                <a:rPr lang="en-SG" sz="1800" b="0" i="1" smtClean="0">
                                  <a:solidFill>
                                    <a:srgbClr val="000000"/>
                                  </a:solidFill>
                                  <a:effectLst/>
                                  <a:latin typeface="Cambria Math" panose="02040503050406030204" pitchFamily="18" charset="0"/>
                                </a:rPr>
                                <m:t>2</m:t>
                              </m:r>
                            </m:sup>
                          </m:sSubSup>
                          <m:r>
                            <a:rPr lang="en-SG" sz="1800" b="0" i="1" smtClean="0">
                              <a:solidFill>
                                <a:srgbClr val="000000"/>
                              </a:solidFill>
                              <a:effectLst/>
                              <a:latin typeface="Cambria Math" panose="02040503050406030204" pitchFamily="18" charset="0"/>
                            </a:rPr>
                            <m:t>−</m:t>
                          </m:r>
                          <m:sSubSup>
                            <m:sSubSupPr>
                              <m:ctrlPr>
                                <a:rPr lang="en-SG" i="1">
                                  <a:solidFill>
                                    <a:srgbClr val="000000"/>
                                  </a:solidFill>
                                  <a:latin typeface="Cambria Math" panose="02040503050406030204" pitchFamily="18" charset="0"/>
                                </a:rPr>
                              </m:ctrlPr>
                            </m:sSubSupPr>
                            <m:e>
                              <m:r>
                                <a:rPr lang="en-SG" i="1">
                                  <a:solidFill>
                                    <a:srgbClr val="000000"/>
                                  </a:solidFill>
                                  <a:latin typeface="Cambria Math" panose="02040503050406030204" pitchFamily="18" charset="0"/>
                                </a:rPr>
                                <m:t>𝑥</m:t>
                              </m:r>
                            </m:e>
                            <m:sub>
                              <m:r>
                                <a:rPr lang="en-SG" i="1">
                                  <a:solidFill>
                                    <a:srgbClr val="000000"/>
                                  </a:solidFill>
                                  <a:latin typeface="Cambria Math" panose="02040503050406030204" pitchFamily="18" charset="0"/>
                                </a:rPr>
                                <m:t>𝑖</m:t>
                              </m:r>
                              <m:r>
                                <a:rPr lang="en-SG" i="1">
                                  <a:solidFill>
                                    <a:srgbClr val="000000"/>
                                  </a:solidFill>
                                  <a:latin typeface="Cambria Math" panose="02040503050406030204" pitchFamily="18" charset="0"/>
                                </a:rPr>
                                <m:t>,2</m:t>
                              </m:r>
                            </m:sub>
                            <m:sup>
                              <m:r>
                                <a:rPr lang="en-SG" i="1">
                                  <a:solidFill>
                                    <a:srgbClr val="000000"/>
                                  </a:solidFill>
                                  <a:latin typeface="Cambria Math" panose="02040503050406030204" pitchFamily="18" charset="0"/>
                                </a:rPr>
                                <m:t>2</m:t>
                              </m:r>
                            </m:sup>
                          </m:sSubSup>
                        </m:e>
                      </m:rad>
                    </m:oMath>
                  </m:oMathPara>
                </a14:m>
                <a:endParaRPr lang="en-SG" sz="1800" b="0" i="0" dirty="0">
                  <a:solidFill>
                    <a:srgbClr val="000000"/>
                  </a:solidFill>
                  <a:effectLst/>
                  <a:latin typeface="CMR12"/>
                </a:endParaRPr>
              </a:p>
              <a:p>
                <a:pPr algn="ctr"/>
                <a:r>
                  <a:rPr lang="en-SG" sz="1800" b="0" i="0" dirty="0">
                    <a:solidFill>
                      <a:srgbClr val="000000"/>
                    </a:solidFill>
                    <a:effectLst/>
                    <a:latin typeface="CMR12"/>
                  </a:rPr>
                  <a:t> </a:t>
                </a:r>
                <a:r>
                  <a:rPr lang="en-SG" sz="1800" b="0" i="0" dirty="0">
                    <a:solidFill>
                      <a:srgbClr val="000000"/>
                    </a:solidFill>
                    <a:effectLst/>
                  </a:rPr>
                  <a:t>where n is the number of data points we have</a:t>
                </a:r>
                <a:br>
                  <a:rPr lang="en-SG" dirty="0"/>
                </a:br>
                <a:endParaRPr lang="en-SG" dirty="0"/>
              </a:p>
            </p:txBody>
          </p:sp>
        </mc:Choice>
        <mc:Fallback xmlns="">
          <p:sp>
            <p:nvSpPr>
              <p:cNvPr id="4" name="TextBox 3">
                <a:extLst>
                  <a:ext uri="{FF2B5EF4-FFF2-40B4-BE49-F238E27FC236}">
                    <a16:creationId xmlns:a16="http://schemas.microsoft.com/office/drawing/2014/main" id="{8BD4044C-F3A9-413C-803F-2B437D6BD7AF}"/>
                  </a:ext>
                </a:extLst>
              </p:cNvPr>
              <p:cNvSpPr txBox="1">
                <a:spLocks noRot="1" noChangeAspect="1" noMove="1" noResize="1" noEditPoints="1" noAdjustHandles="1" noChangeArrowheads="1" noChangeShapeType="1" noTextEdit="1"/>
              </p:cNvSpPr>
              <p:nvPr/>
            </p:nvSpPr>
            <p:spPr>
              <a:xfrm>
                <a:off x="6230470" y="4421580"/>
                <a:ext cx="4536142" cy="2305759"/>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2E72AB-567C-404F-B399-C47C9EC8599C}"/>
                  </a:ext>
                </a:extLst>
              </p:cNvPr>
              <p:cNvSpPr txBox="1"/>
              <p:nvPr/>
            </p:nvSpPr>
            <p:spPr>
              <a:xfrm>
                <a:off x="1160039" y="4714262"/>
                <a:ext cx="4536142" cy="1788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800" b="0" i="1" smtClean="0">
                              <a:solidFill>
                                <a:srgbClr val="000000"/>
                              </a:solidFill>
                              <a:effectLst/>
                              <a:latin typeface="Cambria Math" panose="02040503050406030204" pitchFamily="18" charset="0"/>
                            </a:rPr>
                          </m:ctrlPr>
                        </m:sSubPr>
                        <m:e>
                          <m:r>
                            <a:rPr lang="en-SG" sz="1800" b="0" i="1" smtClean="0">
                              <a:solidFill>
                                <a:srgbClr val="000000"/>
                              </a:solidFill>
                              <a:effectLst/>
                              <a:latin typeface="Cambria Math" panose="02040503050406030204" pitchFamily="18" charset="0"/>
                            </a:rPr>
                            <m:t>𝑥</m:t>
                          </m:r>
                        </m:e>
                        <m:sub>
                          <m:r>
                            <a:rPr lang="en-SG" sz="1800" b="0" i="1" smtClean="0">
                              <a:solidFill>
                                <a:srgbClr val="000000"/>
                              </a:solidFill>
                              <a:effectLst/>
                              <a:latin typeface="Cambria Math" panose="02040503050406030204" pitchFamily="18" charset="0"/>
                            </a:rPr>
                            <m:t>𝑖</m:t>
                          </m:r>
                          <m:r>
                            <a:rPr lang="en-SG" sz="1800" b="0" i="1" smtClean="0">
                              <a:solidFill>
                                <a:srgbClr val="000000"/>
                              </a:solidFill>
                              <a:effectLst/>
                              <a:latin typeface="Cambria Math" panose="02040503050406030204" pitchFamily="18" charset="0"/>
                            </a:rPr>
                            <m:t>, 1</m:t>
                          </m:r>
                        </m:sub>
                      </m:sSub>
                      <m:r>
                        <a:rPr lang="en-SG" sz="1800" b="0" i="1" smtClean="0">
                          <a:solidFill>
                            <a:srgbClr val="000000"/>
                          </a:solidFill>
                          <a:effectLst/>
                          <a:latin typeface="Cambria Math" panose="02040503050406030204" pitchFamily="18" charset="0"/>
                        </a:rPr>
                        <m:t>∼</m:t>
                      </m:r>
                      <m:r>
                        <a:rPr lang="en-SG" sz="1800" b="0" i="1" smtClean="0">
                          <a:solidFill>
                            <a:srgbClr val="000000"/>
                          </a:solidFill>
                          <a:effectLst/>
                          <a:latin typeface="Cambria Math" panose="02040503050406030204" pitchFamily="18" charset="0"/>
                        </a:rPr>
                        <m:t>𝑈</m:t>
                      </m:r>
                      <m:r>
                        <a:rPr lang="en-SG" sz="1800" b="0" i="1" smtClean="0">
                          <a:solidFill>
                            <a:srgbClr val="000000"/>
                          </a:solidFill>
                          <a:effectLst/>
                          <a:latin typeface="Cambria Math" panose="02040503050406030204" pitchFamily="18" charset="0"/>
                        </a:rPr>
                        <m:t>(−0.7, 0.7)</m:t>
                      </m:r>
                    </m:oMath>
                  </m:oMathPara>
                </a14:m>
                <a:endParaRPr lang="en-SG" i="1" dirty="0">
                  <a:solidFill>
                    <a:srgbClr val="000000"/>
                  </a:solidFill>
                  <a:latin typeface="CMMI12"/>
                </a:endParaRPr>
              </a:p>
              <a:p>
                <a:pPr/>
                <a14:m>
                  <m:oMathPara xmlns:m="http://schemas.openxmlformats.org/officeDocument/2006/math">
                    <m:oMathParaPr>
                      <m:jc m:val="centerGroup"/>
                    </m:oMathParaPr>
                    <m:oMath xmlns:m="http://schemas.openxmlformats.org/officeDocument/2006/math">
                      <m:sSub>
                        <m:sSubPr>
                          <m:ctrlPr>
                            <a:rPr lang="en-SG" sz="1800" b="0" i="1" smtClean="0">
                              <a:solidFill>
                                <a:srgbClr val="000000"/>
                              </a:solidFill>
                              <a:effectLst/>
                              <a:latin typeface="Cambria Math" panose="02040503050406030204" pitchFamily="18" charset="0"/>
                            </a:rPr>
                          </m:ctrlPr>
                        </m:sSubPr>
                        <m:e>
                          <m:r>
                            <a:rPr lang="en-SG" sz="1800" b="0" i="1" smtClean="0">
                              <a:solidFill>
                                <a:srgbClr val="000000"/>
                              </a:solidFill>
                              <a:effectLst/>
                              <a:latin typeface="Cambria Math" panose="02040503050406030204" pitchFamily="18" charset="0"/>
                            </a:rPr>
                            <m:t>𝑥</m:t>
                          </m:r>
                        </m:e>
                        <m:sub>
                          <m:r>
                            <a:rPr lang="en-SG" sz="1800" b="0" i="1" smtClean="0">
                              <a:solidFill>
                                <a:srgbClr val="000000"/>
                              </a:solidFill>
                              <a:effectLst/>
                              <a:latin typeface="Cambria Math" panose="02040503050406030204" pitchFamily="18" charset="0"/>
                            </a:rPr>
                            <m:t>𝑖</m:t>
                          </m:r>
                          <m:r>
                            <a:rPr lang="en-SG" sz="1800" b="0" i="1" smtClean="0">
                              <a:solidFill>
                                <a:srgbClr val="000000"/>
                              </a:solidFill>
                              <a:effectLst/>
                              <a:latin typeface="Cambria Math" panose="02040503050406030204" pitchFamily="18" charset="0"/>
                            </a:rPr>
                            <m:t>, 2</m:t>
                          </m:r>
                        </m:sub>
                      </m:sSub>
                      <m:r>
                        <a:rPr lang="en-SG" sz="1800" b="0" i="1" smtClean="0">
                          <a:solidFill>
                            <a:srgbClr val="000000"/>
                          </a:solidFill>
                          <a:effectLst/>
                          <a:latin typeface="Cambria Math" panose="02040503050406030204" pitchFamily="18" charset="0"/>
                        </a:rPr>
                        <m:t>∼</m:t>
                      </m:r>
                      <m:r>
                        <a:rPr lang="en-SG" sz="1800" b="0" i="1" smtClean="0">
                          <a:solidFill>
                            <a:srgbClr val="000000"/>
                          </a:solidFill>
                          <a:effectLst/>
                          <a:latin typeface="Cambria Math" panose="02040503050406030204" pitchFamily="18" charset="0"/>
                        </a:rPr>
                        <m:t>𝑈</m:t>
                      </m:r>
                      <m:r>
                        <a:rPr lang="en-SG" sz="1800" b="0" i="1" smtClean="0">
                          <a:solidFill>
                            <a:srgbClr val="000000"/>
                          </a:solidFill>
                          <a:effectLst/>
                          <a:latin typeface="Cambria Math" panose="02040503050406030204" pitchFamily="18" charset="0"/>
                        </a:rPr>
                        <m:t>(0, 0.8)</m:t>
                      </m:r>
                    </m:oMath>
                  </m:oMathPara>
                </a14:m>
                <a:endParaRPr lang="en-SG" sz="1800" b="0" i="1" dirty="0">
                  <a:solidFill>
                    <a:srgbClr val="000000"/>
                  </a:solidFill>
                  <a:effectLst/>
                  <a:latin typeface="CMMI8"/>
                </a:endParaRPr>
              </a:p>
              <a:p>
                <a:pPr/>
                <a14:m>
                  <m:oMathPara xmlns:m="http://schemas.openxmlformats.org/officeDocument/2006/math">
                    <m:oMathParaPr>
                      <m:jc m:val="centerGroup"/>
                    </m:oMathParaPr>
                    <m:oMath xmlns:m="http://schemas.openxmlformats.org/officeDocument/2006/math">
                      <m:sSub>
                        <m:sSubPr>
                          <m:ctrlPr>
                            <a:rPr lang="en-SG" sz="1800" b="0" i="1" smtClean="0">
                              <a:solidFill>
                                <a:srgbClr val="000000"/>
                              </a:solidFill>
                              <a:effectLst/>
                              <a:latin typeface="Cambria Math" panose="02040503050406030204" pitchFamily="18" charset="0"/>
                            </a:rPr>
                          </m:ctrlPr>
                        </m:sSubPr>
                        <m:e>
                          <m:r>
                            <a:rPr lang="en-SG" sz="1800" b="0" i="1" smtClean="0">
                              <a:solidFill>
                                <a:srgbClr val="000000"/>
                              </a:solidFill>
                              <a:effectLst/>
                              <a:latin typeface="Cambria Math" panose="02040503050406030204" pitchFamily="18" charset="0"/>
                            </a:rPr>
                            <m:t>𝑥</m:t>
                          </m:r>
                        </m:e>
                        <m:sub>
                          <m:r>
                            <a:rPr lang="en-SG" sz="1800" b="0" i="1" smtClean="0">
                              <a:solidFill>
                                <a:srgbClr val="000000"/>
                              </a:solidFill>
                              <a:effectLst/>
                              <a:latin typeface="Cambria Math" panose="02040503050406030204" pitchFamily="18" charset="0"/>
                            </a:rPr>
                            <m:t>𝑖</m:t>
                          </m:r>
                          <m:r>
                            <a:rPr lang="en-SG" sz="1800" b="0" i="1" smtClean="0">
                              <a:solidFill>
                                <a:srgbClr val="000000"/>
                              </a:solidFill>
                              <a:effectLst/>
                              <a:latin typeface="Cambria Math" panose="02040503050406030204" pitchFamily="18" charset="0"/>
                            </a:rPr>
                            <m:t>, 3</m:t>
                          </m:r>
                        </m:sub>
                      </m:sSub>
                      <m:r>
                        <a:rPr lang="en-SG" sz="1800" b="0" i="1" smtClean="0">
                          <a:solidFill>
                            <a:srgbClr val="000000"/>
                          </a:solidFill>
                          <a:effectLst/>
                          <a:latin typeface="Cambria Math" panose="02040503050406030204" pitchFamily="18" charset="0"/>
                        </a:rPr>
                        <m:t>=</m:t>
                      </m:r>
                      <m:rad>
                        <m:radPr>
                          <m:degHide m:val="on"/>
                          <m:ctrlPr>
                            <a:rPr lang="en-SG" sz="1800" b="0" i="1" smtClean="0">
                              <a:solidFill>
                                <a:srgbClr val="000000"/>
                              </a:solidFill>
                              <a:effectLst/>
                              <a:latin typeface="Cambria Math" panose="02040503050406030204" pitchFamily="18" charset="0"/>
                            </a:rPr>
                          </m:ctrlPr>
                        </m:radPr>
                        <m:deg/>
                        <m:e>
                          <m:r>
                            <a:rPr lang="en-SG" sz="1800" b="0" i="1" smtClean="0">
                              <a:solidFill>
                                <a:srgbClr val="000000"/>
                              </a:solidFill>
                              <a:effectLst/>
                              <a:latin typeface="Cambria Math" panose="02040503050406030204" pitchFamily="18" charset="0"/>
                            </a:rPr>
                            <m:t>1−</m:t>
                          </m:r>
                          <m:sSubSup>
                            <m:sSubSupPr>
                              <m:ctrlPr>
                                <a:rPr lang="en-SG" sz="1800" b="0" i="1" smtClean="0">
                                  <a:solidFill>
                                    <a:srgbClr val="000000"/>
                                  </a:solidFill>
                                  <a:effectLst/>
                                  <a:latin typeface="Cambria Math" panose="02040503050406030204" pitchFamily="18" charset="0"/>
                                </a:rPr>
                              </m:ctrlPr>
                            </m:sSubSupPr>
                            <m:e>
                              <m:r>
                                <a:rPr lang="en-SG" sz="1800" b="0" i="1" smtClean="0">
                                  <a:solidFill>
                                    <a:srgbClr val="000000"/>
                                  </a:solidFill>
                                  <a:effectLst/>
                                  <a:latin typeface="Cambria Math" panose="02040503050406030204" pitchFamily="18" charset="0"/>
                                </a:rPr>
                                <m:t>𝑥</m:t>
                              </m:r>
                            </m:e>
                            <m:sub>
                              <m:r>
                                <a:rPr lang="en-SG" sz="1800" b="0" i="1" smtClean="0">
                                  <a:solidFill>
                                    <a:srgbClr val="000000"/>
                                  </a:solidFill>
                                  <a:effectLst/>
                                  <a:latin typeface="Cambria Math" panose="02040503050406030204" pitchFamily="18" charset="0"/>
                                </a:rPr>
                                <m:t>𝑖</m:t>
                              </m:r>
                              <m:r>
                                <a:rPr lang="en-SG" sz="1800" b="0" i="1" smtClean="0">
                                  <a:solidFill>
                                    <a:srgbClr val="000000"/>
                                  </a:solidFill>
                                  <a:effectLst/>
                                  <a:latin typeface="Cambria Math" panose="02040503050406030204" pitchFamily="18" charset="0"/>
                                </a:rPr>
                                <m:t>,1</m:t>
                              </m:r>
                            </m:sub>
                            <m:sup>
                              <m:r>
                                <a:rPr lang="en-SG" sz="1800" b="0" i="1" smtClean="0">
                                  <a:solidFill>
                                    <a:srgbClr val="000000"/>
                                  </a:solidFill>
                                  <a:effectLst/>
                                  <a:latin typeface="Cambria Math" panose="02040503050406030204" pitchFamily="18" charset="0"/>
                                </a:rPr>
                                <m:t>2</m:t>
                              </m:r>
                            </m:sup>
                          </m:sSubSup>
                          <m:r>
                            <a:rPr lang="en-SG" sz="1800" b="0" i="1" smtClean="0">
                              <a:solidFill>
                                <a:srgbClr val="000000"/>
                              </a:solidFill>
                              <a:effectLst/>
                              <a:latin typeface="Cambria Math" panose="02040503050406030204" pitchFamily="18" charset="0"/>
                            </a:rPr>
                            <m:t>−</m:t>
                          </m:r>
                          <m:sSubSup>
                            <m:sSubSupPr>
                              <m:ctrlPr>
                                <a:rPr lang="en-SG" i="1">
                                  <a:solidFill>
                                    <a:srgbClr val="000000"/>
                                  </a:solidFill>
                                  <a:latin typeface="Cambria Math" panose="02040503050406030204" pitchFamily="18" charset="0"/>
                                </a:rPr>
                              </m:ctrlPr>
                            </m:sSubSupPr>
                            <m:e>
                              <m:r>
                                <a:rPr lang="en-SG" i="1">
                                  <a:solidFill>
                                    <a:srgbClr val="000000"/>
                                  </a:solidFill>
                                  <a:latin typeface="Cambria Math" panose="02040503050406030204" pitchFamily="18" charset="0"/>
                                </a:rPr>
                                <m:t>𝑥</m:t>
                              </m:r>
                            </m:e>
                            <m:sub>
                              <m:r>
                                <a:rPr lang="en-SG" i="1">
                                  <a:solidFill>
                                    <a:srgbClr val="000000"/>
                                  </a:solidFill>
                                  <a:latin typeface="Cambria Math" panose="02040503050406030204" pitchFamily="18" charset="0"/>
                                </a:rPr>
                                <m:t>𝑖</m:t>
                              </m:r>
                              <m:r>
                                <a:rPr lang="en-SG" i="1">
                                  <a:solidFill>
                                    <a:srgbClr val="000000"/>
                                  </a:solidFill>
                                  <a:latin typeface="Cambria Math" panose="02040503050406030204" pitchFamily="18" charset="0"/>
                                </a:rPr>
                                <m:t>,2</m:t>
                              </m:r>
                            </m:sub>
                            <m:sup>
                              <m:r>
                                <a:rPr lang="en-SG" i="1">
                                  <a:solidFill>
                                    <a:srgbClr val="000000"/>
                                  </a:solidFill>
                                  <a:latin typeface="Cambria Math" panose="02040503050406030204" pitchFamily="18" charset="0"/>
                                </a:rPr>
                                <m:t>2</m:t>
                              </m:r>
                            </m:sup>
                          </m:sSubSup>
                        </m:e>
                      </m:rad>
                    </m:oMath>
                  </m:oMathPara>
                </a14:m>
                <a:endParaRPr lang="en-SG" sz="1800" b="0" i="0" dirty="0">
                  <a:solidFill>
                    <a:srgbClr val="000000"/>
                  </a:solidFill>
                  <a:effectLst/>
                  <a:latin typeface="CMR12"/>
                </a:endParaRPr>
              </a:p>
              <a:p>
                <a:pPr algn="ctr"/>
                <a:r>
                  <a:rPr lang="en-SG" sz="1800" b="0" i="0" dirty="0">
                    <a:solidFill>
                      <a:srgbClr val="000000"/>
                    </a:solidFill>
                    <a:effectLst/>
                    <a:latin typeface="CMR12"/>
                  </a:rPr>
                  <a:t> </a:t>
                </a:r>
                <a:r>
                  <a:rPr lang="en-SG" sz="1800" b="0" i="0" dirty="0">
                    <a:solidFill>
                      <a:srgbClr val="000000"/>
                    </a:solidFill>
                    <a:effectLst/>
                  </a:rPr>
                  <a:t>For each I in the data </a:t>
                </a:r>
                <a:br>
                  <a:rPr lang="en-SG" dirty="0"/>
                </a:br>
                <a:endParaRPr lang="en-SG" dirty="0"/>
              </a:p>
            </p:txBody>
          </p:sp>
        </mc:Choice>
        <mc:Fallback xmlns="">
          <p:sp>
            <p:nvSpPr>
              <p:cNvPr id="14" name="TextBox 13">
                <a:extLst>
                  <a:ext uri="{FF2B5EF4-FFF2-40B4-BE49-F238E27FC236}">
                    <a16:creationId xmlns:a16="http://schemas.microsoft.com/office/drawing/2014/main" id="{FE2E72AB-567C-404F-B399-C47C9EC8599C}"/>
                  </a:ext>
                </a:extLst>
              </p:cNvPr>
              <p:cNvSpPr txBox="1">
                <a:spLocks noRot="1" noChangeAspect="1" noMove="1" noResize="1" noEditPoints="1" noAdjustHandles="1" noChangeArrowheads="1" noChangeShapeType="1" noTextEdit="1"/>
              </p:cNvSpPr>
              <p:nvPr/>
            </p:nvSpPr>
            <p:spPr>
              <a:xfrm>
                <a:off x="1160039" y="4714262"/>
                <a:ext cx="4536142" cy="1788375"/>
              </a:xfrm>
              <a:prstGeom prst="rect">
                <a:avLst/>
              </a:prstGeom>
              <a:blipFill>
                <a:blip r:embed="rId6"/>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272323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Extra Fashion MNIST</a:t>
            </a:r>
            <a:endParaRPr lang="en-SG" sz="4400" dirty="0"/>
          </a:p>
        </p:txBody>
      </p:sp>
      <p:sp>
        <p:nvSpPr>
          <p:cNvPr id="2" name="TextBox 1">
            <a:extLst>
              <a:ext uri="{FF2B5EF4-FFF2-40B4-BE49-F238E27FC236}">
                <a16:creationId xmlns:a16="http://schemas.microsoft.com/office/drawing/2014/main" id="{F43DCE13-C83E-48A4-AA93-A9B58C210350}"/>
              </a:ext>
            </a:extLst>
          </p:cNvPr>
          <p:cNvSpPr txBox="1"/>
          <p:nvPr/>
        </p:nvSpPr>
        <p:spPr>
          <a:xfrm>
            <a:off x="5070980" y="5821656"/>
            <a:ext cx="3137647" cy="369332"/>
          </a:xfrm>
          <a:prstGeom prst="rect">
            <a:avLst/>
          </a:prstGeom>
          <a:noFill/>
        </p:spPr>
        <p:txBody>
          <a:bodyPr wrap="square" rtlCol="0">
            <a:spAutoFit/>
          </a:bodyPr>
          <a:lstStyle/>
          <a:p>
            <a:r>
              <a:rPr lang="en-SG" dirty="0"/>
              <a:t>Dress to Trousers</a:t>
            </a:r>
          </a:p>
        </p:txBody>
      </p:sp>
      <p:pic>
        <p:nvPicPr>
          <p:cNvPr id="4" name="Picture 3" descr="A picture containing histogram&#10;&#10;Description automatically generated">
            <a:extLst>
              <a:ext uri="{FF2B5EF4-FFF2-40B4-BE49-F238E27FC236}">
                <a16:creationId xmlns:a16="http://schemas.microsoft.com/office/drawing/2014/main" id="{8D938C32-2A63-4230-A4C7-23BB822BB03C}"/>
              </a:ext>
            </a:extLst>
          </p:cNvPr>
          <p:cNvPicPr>
            <a:picLocks noChangeAspect="1"/>
          </p:cNvPicPr>
          <p:nvPr/>
        </p:nvPicPr>
        <p:blipFill rotWithShape="1">
          <a:blip r:embed="rId3">
            <a:extLst>
              <a:ext uri="{28A0092B-C50C-407E-A947-70E740481C1C}">
                <a14:useLocalDpi xmlns:a14="http://schemas.microsoft.com/office/drawing/2010/main" val="0"/>
              </a:ext>
            </a:extLst>
          </a:blip>
          <a:srcRect l="17187" t="8711" r="17812" b="3749"/>
          <a:stretch/>
        </p:blipFill>
        <p:spPr>
          <a:xfrm>
            <a:off x="4095750" y="1541228"/>
            <a:ext cx="3962400" cy="4002322"/>
          </a:xfrm>
          <a:prstGeom prst="rect">
            <a:avLst/>
          </a:prstGeom>
        </p:spPr>
      </p:pic>
    </p:spTree>
    <p:extLst>
      <p:ext uri="{BB962C8B-B14F-4D97-AF65-F5344CB8AC3E}">
        <p14:creationId xmlns:p14="http://schemas.microsoft.com/office/powerpoint/2010/main" val="3617465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Goal of this Research</a:t>
            </a:r>
            <a:endParaRPr lang="en-SG" sz="4400" dirty="0"/>
          </a:p>
        </p:txBody>
      </p:sp>
      <p:graphicFrame>
        <p:nvGraphicFramePr>
          <p:cNvPr id="7" name="Diagram 6">
            <a:extLst>
              <a:ext uri="{FF2B5EF4-FFF2-40B4-BE49-F238E27FC236}">
                <a16:creationId xmlns:a16="http://schemas.microsoft.com/office/drawing/2014/main" id="{3606FF2E-2366-48F8-A922-FAB17499DE94}"/>
              </a:ext>
            </a:extLst>
          </p:cNvPr>
          <p:cNvGraphicFramePr/>
          <p:nvPr>
            <p:extLst>
              <p:ext uri="{D42A27DB-BD31-4B8C-83A1-F6EECF244321}">
                <p14:modId xmlns:p14="http://schemas.microsoft.com/office/powerpoint/2010/main" val="531255531"/>
              </p:ext>
            </p:extLst>
          </p:nvPr>
        </p:nvGraphicFramePr>
        <p:xfrm>
          <a:off x="2291950" y="1847088"/>
          <a:ext cx="7647577" cy="4775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5371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MNIST using PCA</a:t>
            </a:r>
            <a:endParaRPr lang="en-SG" sz="4400" dirty="0"/>
          </a:p>
        </p:txBody>
      </p:sp>
      <p:sp>
        <p:nvSpPr>
          <p:cNvPr id="2" name="TextBox 1">
            <a:extLst>
              <a:ext uri="{FF2B5EF4-FFF2-40B4-BE49-F238E27FC236}">
                <a16:creationId xmlns:a16="http://schemas.microsoft.com/office/drawing/2014/main" id="{88B6BED5-2D3D-4404-AF1D-17CAA41067A2}"/>
              </a:ext>
            </a:extLst>
          </p:cNvPr>
          <p:cNvSpPr txBox="1"/>
          <p:nvPr/>
        </p:nvSpPr>
        <p:spPr>
          <a:xfrm>
            <a:off x="1608083" y="2364264"/>
            <a:ext cx="3373492" cy="1200329"/>
          </a:xfrm>
          <a:prstGeom prst="rect">
            <a:avLst/>
          </a:prstGeom>
          <a:noFill/>
        </p:spPr>
        <p:txBody>
          <a:bodyPr wrap="square" rtlCol="0">
            <a:spAutoFit/>
          </a:bodyPr>
          <a:lstStyle/>
          <a:p>
            <a:pPr marL="285750" indent="-285750">
              <a:buFont typeface="Arial" panose="020B0604020202020204" pitchFamily="34" charset="0"/>
              <a:buChar char="•"/>
            </a:pPr>
            <a:r>
              <a:rPr lang="en-SG" dirty="0">
                <a:solidFill>
                  <a:srgbClr val="000000"/>
                </a:solidFill>
              </a:rPr>
              <a:t>No variation present in pictures </a:t>
            </a:r>
          </a:p>
          <a:p>
            <a:pPr marL="285750" indent="-285750">
              <a:buFont typeface="Arial" panose="020B0604020202020204" pitchFamily="34" charset="0"/>
              <a:buChar char="•"/>
            </a:pPr>
            <a:endParaRPr lang="en-SG" dirty="0">
              <a:solidFill>
                <a:srgbClr val="000000"/>
              </a:solidFill>
            </a:endParaRPr>
          </a:p>
          <a:p>
            <a:pPr marL="285750" indent="-285750">
              <a:buFont typeface="Arial" panose="020B0604020202020204" pitchFamily="34" charset="0"/>
              <a:buChar char="•"/>
            </a:pPr>
            <a:r>
              <a:rPr lang="en-SG" dirty="0">
                <a:solidFill>
                  <a:srgbClr val="000000"/>
                </a:solidFill>
              </a:rPr>
              <a:t>Even with step sizes 0.01-2</a:t>
            </a:r>
            <a:br>
              <a:rPr lang="en-SG" dirty="0"/>
            </a:br>
            <a:endParaRPr lang="en-SG" dirty="0"/>
          </a:p>
        </p:txBody>
      </p:sp>
      <p:pic>
        <p:nvPicPr>
          <p:cNvPr id="4" name="Picture 3" descr="A picture containing graphical user interface&#10;&#10;Description automatically generated">
            <a:extLst>
              <a:ext uri="{FF2B5EF4-FFF2-40B4-BE49-F238E27FC236}">
                <a16:creationId xmlns:a16="http://schemas.microsoft.com/office/drawing/2014/main" id="{87BF8C10-1F07-40CF-BAF0-230A91D1F30E}"/>
              </a:ext>
            </a:extLst>
          </p:cNvPr>
          <p:cNvPicPr>
            <a:picLocks noChangeAspect="1"/>
          </p:cNvPicPr>
          <p:nvPr/>
        </p:nvPicPr>
        <p:blipFill rotWithShape="1">
          <a:blip r:embed="rId3">
            <a:extLst>
              <a:ext uri="{28A0092B-C50C-407E-A947-70E740481C1C}">
                <a14:useLocalDpi xmlns:a14="http://schemas.microsoft.com/office/drawing/2010/main" val="0"/>
              </a:ext>
            </a:extLst>
          </a:blip>
          <a:srcRect l="18099" t="10287" r="18425" b="5947"/>
          <a:stretch/>
        </p:blipFill>
        <p:spPr>
          <a:xfrm>
            <a:off x="6391275" y="1590675"/>
            <a:ext cx="3714750" cy="3676650"/>
          </a:xfrm>
          <a:prstGeom prst="rect">
            <a:avLst/>
          </a:prstGeom>
        </p:spPr>
      </p:pic>
    </p:spTree>
    <p:extLst>
      <p:ext uri="{BB962C8B-B14F-4D97-AF65-F5344CB8AC3E}">
        <p14:creationId xmlns:p14="http://schemas.microsoft.com/office/powerpoint/2010/main" val="1835435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Cartoon Faces</a:t>
            </a:r>
            <a:endParaRPr lang="en-SG" sz="4400" dirty="0"/>
          </a:p>
        </p:txBody>
      </p:sp>
      <p:pic>
        <p:nvPicPr>
          <p:cNvPr id="3" name="Picture 2" descr="A picture containing chart&#10;&#10;Description automatically generated">
            <a:extLst>
              <a:ext uri="{FF2B5EF4-FFF2-40B4-BE49-F238E27FC236}">
                <a16:creationId xmlns:a16="http://schemas.microsoft.com/office/drawing/2014/main" id="{B3B6F8F2-2D39-48C3-88FF-B00BC2D63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115" y="1376082"/>
            <a:ext cx="6096000" cy="4572000"/>
          </a:xfrm>
          <a:prstGeom prst="rect">
            <a:avLst/>
          </a:prstGeom>
        </p:spPr>
      </p:pic>
      <p:sp>
        <p:nvSpPr>
          <p:cNvPr id="2" name="TextBox 1">
            <a:extLst>
              <a:ext uri="{FF2B5EF4-FFF2-40B4-BE49-F238E27FC236}">
                <a16:creationId xmlns:a16="http://schemas.microsoft.com/office/drawing/2014/main" id="{3E910537-D25C-44A3-ADD4-98F485CB14CF}"/>
              </a:ext>
            </a:extLst>
          </p:cNvPr>
          <p:cNvSpPr txBox="1"/>
          <p:nvPr/>
        </p:nvSpPr>
        <p:spPr>
          <a:xfrm>
            <a:off x="1993096" y="2784919"/>
            <a:ext cx="3576917" cy="1754326"/>
          </a:xfrm>
          <a:prstGeom prst="rect">
            <a:avLst/>
          </a:prstGeom>
          <a:noFill/>
        </p:spPr>
        <p:txBody>
          <a:bodyPr wrap="square" rtlCol="0">
            <a:spAutoFit/>
          </a:bodyPr>
          <a:lstStyle/>
          <a:p>
            <a:pPr marL="285750" indent="-285750">
              <a:buFont typeface="Arial" panose="020B0604020202020204" pitchFamily="34" charset="0"/>
              <a:buChar char="•"/>
            </a:pPr>
            <a:r>
              <a:rPr lang="en-SG" dirty="0"/>
              <a:t>Differ mostly on skin </a:t>
            </a:r>
            <a:r>
              <a:rPr lang="en-SG" dirty="0" err="1"/>
              <a:t>color</a:t>
            </a:r>
            <a:r>
              <a:rPr lang="en-SG" dirty="0"/>
              <a:t>, hair </a:t>
            </a:r>
            <a:r>
              <a:rPr lang="en-SG" dirty="0" err="1"/>
              <a:t>color</a:t>
            </a:r>
            <a:r>
              <a:rPr lang="en-SG" dirty="0"/>
              <a:t> and eye </a:t>
            </a:r>
            <a:r>
              <a:rPr lang="en-SG" dirty="0" err="1"/>
              <a:t>color</a:t>
            </a:r>
            <a:r>
              <a:rPr lang="en-SG" dirty="0"/>
              <a:t>.</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Seems to be less long haired cartoon faces than short haired.</a:t>
            </a:r>
          </a:p>
        </p:txBody>
      </p:sp>
    </p:spTree>
    <p:extLst>
      <p:ext uri="{BB962C8B-B14F-4D97-AF65-F5344CB8AC3E}">
        <p14:creationId xmlns:p14="http://schemas.microsoft.com/office/powerpoint/2010/main" val="4037843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657C-60E1-4707-B524-633C7270B181}"/>
              </a:ext>
            </a:extLst>
          </p:cNvPr>
          <p:cNvSpPr>
            <a:spLocks noGrp="1"/>
          </p:cNvSpPr>
          <p:nvPr>
            <p:ph type="ctrTitle"/>
          </p:nvPr>
        </p:nvSpPr>
        <p:spPr>
          <a:xfrm>
            <a:off x="1433120" y="2578202"/>
            <a:ext cx="9325760" cy="1421249"/>
          </a:xfrm>
        </p:spPr>
        <p:txBody>
          <a:bodyPr>
            <a:normAutofit/>
          </a:bodyPr>
          <a:lstStyle/>
          <a:p>
            <a:r>
              <a:rPr lang="en-US" i="0" dirty="0">
                <a:latin typeface="Cambria Math" panose="02040503050406030204" pitchFamily="18" charset="0"/>
                <a:ea typeface="Cambria Math" panose="02040503050406030204" pitchFamily="18" charset="0"/>
                <a:cs typeface="Miriam Fixed" panose="020B0604020202020204" pitchFamily="49" charset="-79"/>
              </a:rPr>
              <a:t>Definitions</a:t>
            </a:r>
            <a:endParaRPr lang="en-SG" i="0" dirty="0">
              <a:latin typeface="Cambria Math" panose="02040503050406030204" pitchFamily="18" charset="0"/>
              <a:ea typeface="Cambria Math" panose="02040503050406030204" pitchFamily="18" charset="0"/>
              <a:cs typeface="Miriam Fixed" panose="020B0604020202020204" pitchFamily="49" charset="-79"/>
            </a:endParaRPr>
          </a:p>
        </p:txBody>
      </p:sp>
    </p:spTree>
    <p:extLst>
      <p:ext uri="{BB962C8B-B14F-4D97-AF65-F5344CB8AC3E}">
        <p14:creationId xmlns:p14="http://schemas.microsoft.com/office/powerpoint/2010/main" val="1801588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CF0C3AA-0092-40D0-B5FB-05D1FA3E4338}"/>
              </a:ext>
            </a:extLst>
          </p:cNvPr>
          <p:cNvGraphicFramePr/>
          <p:nvPr>
            <p:extLst>
              <p:ext uri="{D42A27DB-BD31-4B8C-83A1-F6EECF244321}">
                <p14:modId xmlns:p14="http://schemas.microsoft.com/office/powerpoint/2010/main" val="1644744283"/>
              </p:ext>
            </p:extLst>
          </p:nvPr>
        </p:nvGraphicFramePr>
        <p:xfrm>
          <a:off x="958210" y="1107347"/>
          <a:ext cx="10643765" cy="4493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009ABFC-DDE1-461A-8D10-4D7A6050A7DF}"/>
              </a:ext>
            </a:extLst>
          </p:cNvPr>
          <p:cNvSpPr txBox="1"/>
          <p:nvPr/>
        </p:nvSpPr>
        <p:spPr>
          <a:xfrm>
            <a:off x="958210" y="614986"/>
            <a:ext cx="9211112" cy="707886"/>
          </a:xfrm>
          <a:prstGeom prst="rect">
            <a:avLst/>
          </a:prstGeom>
          <a:noFill/>
        </p:spPr>
        <p:txBody>
          <a:bodyPr wrap="square" rtlCol="0">
            <a:spAutoFit/>
          </a:bodyPr>
          <a:lstStyle/>
          <a:p>
            <a:r>
              <a:rPr lang="en-US" sz="4000" dirty="0"/>
              <a:t>Flow of Presentation</a:t>
            </a:r>
            <a:endParaRPr lang="en-SG" sz="4000" dirty="0"/>
          </a:p>
        </p:txBody>
      </p:sp>
      <p:cxnSp>
        <p:nvCxnSpPr>
          <p:cNvPr id="7" name="Connector: Elbow 6">
            <a:extLst>
              <a:ext uri="{FF2B5EF4-FFF2-40B4-BE49-F238E27FC236}">
                <a16:creationId xmlns:a16="http://schemas.microsoft.com/office/drawing/2014/main" id="{430BA1A1-0B60-438D-B069-1B0EB8935C43}"/>
              </a:ext>
            </a:extLst>
          </p:cNvPr>
          <p:cNvCxnSpPr>
            <a:cxnSpLocks/>
          </p:cNvCxnSpPr>
          <p:nvPr/>
        </p:nvCxnSpPr>
        <p:spPr>
          <a:xfrm rot="5400000">
            <a:off x="2923561" y="2209519"/>
            <a:ext cx="1115739" cy="3271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49220C-725E-464F-9946-10E91842AE69}"/>
              </a:ext>
            </a:extLst>
          </p:cNvPr>
          <p:cNvSpPr txBox="1"/>
          <p:nvPr/>
        </p:nvSpPr>
        <p:spPr>
          <a:xfrm>
            <a:off x="3011648" y="1445901"/>
            <a:ext cx="1543574" cy="369332"/>
          </a:xfrm>
          <a:prstGeom prst="rect">
            <a:avLst/>
          </a:prstGeom>
          <a:noFill/>
        </p:spPr>
        <p:txBody>
          <a:bodyPr wrap="square" rtlCol="0">
            <a:spAutoFit/>
          </a:bodyPr>
          <a:lstStyle/>
          <a:p>
            <a:r>
              <a:rPr lang="en-US" dirty="0">
                <a:solidFill>
                  <a:schemeClr val="accent1"/>
                </a:solidFill>
              </a:rPr>
              <a:t>We are here </a:t>
            </a:r>
            <a:endParaRPr lang="en-SG" dirty="0">
              <a:solidFill>
                <a:schemeClr val="accent1"/>
              </a:solidFill>
            </a:endParaRPr>
          </a:p>
        </p:txBody>
      </p:sp>
    </p:spTree>
    <p:extLst>
      <p:ext uri="{BB962C8B-B14F-4D97-AF65-F5344CB8AC3E}">
        <p14:creationId xmlns:p14="http://schemas.microsoft.com/office/powerpoint/2010/main" val="1370118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09ABFC-DDE1-461A-8D10-4D7A6050A7DF}"/>
              </a:ext>
            </a:extLst>
          </p:cNvPr>
          <p:cNvSpPr txBox="1"/>
          <p:nvPr/>
        </p:nvSpPr>
        <p:spPr>
          <a:xfrm>
            <a:off x="958210" y="614986"/>
            <a:ext cx="9211112" cy="707886"/>
          </a:xfrm>
          <a:prstGeom prst="rect">
            <a:avLst/>
          </a:prstGeom>
          <a:noFill/>
        </p:spPr>
        <p:txBody>
          <a:bodyPr wrap="square" rtlCol="0">
            <a:spAutoFit/>
          </a:bodyPr>
          <a:lstStyle/>
          <a:p>
            <a:r>
              <a:rPr lang="en-US" sz="4000" dirty="0"/>
              <a:t>Definitions</a:t>
            </a:r>
            <a:endParaRPr lang="en-SG" sz="4000" dirty="0"/>
          </a:p>
        </p:txBody>
      </p:sp>
      <p:graphicFrame>
        <p:nvGraphicFramePr>
          <p:cNvPr id="14" name="Diagram 13">
            <a:extLst>
              <a:ext uri="{FF2B5EF4-FFF2-40B4-BE49-F238E27FC236}">
                <a16:creationId xmlns:a16="http://schemas.microsoft.com/office/drawing/2014/main" id="{0595D228-FC94-4942-B0C6-3415797A8CDD}"/>
              </a:ext>
            </a:extLst>
          </p:cNvPr>
          <p:cNvGraphicFramePr/>
          <p:nvPr>
            <p:extLst>
              <p:ext uri="{D42A27DB-BD31-4B8C-83A1-F6EECF244321}">
                <p14:modId xmlns:p14="http://schemas.microsoft.com/office/powerpoint/2010/main" val="1962107661"/>
              </p:ext>
            </p:extLst>
          </p:nvPr>
        </p:nvGraphicFramePr>
        <p:xfrm>
          <a:off x="897623" y="134224"/>
          <a:ext cx="10722062" cy="6977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973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8D8EFD-7EFB-44D4-A791-96A7518EB612}"/>
              </a:ext>
            </a:extLst>
          </p:cNvPr>
          <p:cNvSpPr txBox="1"/>
          <p:nvPr/>
        </p:nvSpPr>
        <p:spPr>
          <a:xfrm>
            <a:off x="1208015" y="771787"/>
            <a:ext cx="9429225" cy="769441"/>
          </a:xfrm>
          <a:prstGeom prst="rect">
            <a:avLst/>
          </a:prstGeom>
          <a:noFill/>
        </p:spPr>
        <p:txBody>
          <a:bodyPr wrap="square" rtlCol="0">
            <a:spAutoFit/>
          </a:bodyPr>
          <a:lstStyle/>
          <a:p>
            <a:r>
              <a:rPr lang="en-US" sz="4400" dirty="0"/>
              <a:t>Vector Fields</a:t>
            </a:r>
            <a:endParaRPr lang="en-SG" sz="4400" dirty="0"/>
          </a:p>
        </p:txBody>
      </p:sp>
      <p:pic>
        <p:nvPicPr>
          <p:cNvPr id="7" name="Picture 6">
            <a:extLst>
              <a:ext uri="{FF2B5EF4-FFF2-40B4-BE49-F238E27FC236}">
                <a16:creationId xmlns:a16="http://schemas.microsoft.com/office/drawing/2014/main" id="{C140305B-DDF3-4D69-9E2F-0B9EE99FA032}"/>
              </a:ext>
            </a:extLst>
          </p:cNvPr>
          <p:cNvPicPr>
            <a:picLocks noChangeAspect="1"/>
          </p:cNvPicPr>
          <p:nvPr/>
        </p:nvPicPr>
        <p:blipFill>
          <a:blip r:embed="rId3"/>
          <a:stretch>
            <a:fillRect/>
          </a:stretch>
        </p:blipFill>
        <p:spPr>
          <a:xfrm>
            <a:off x="3132129" y="1918091"/>
            <a:ext cx="4183072" cy="3290057"/>
          </a:xfrm>
          <a:prstGeom prst="rect">
            <a:avLst/>
          </a:prstGeom>
        </p:spPr>
      </p:pic>
      <p:sp>
        <p:nvSpPr>
          <p:cNvPr id="2" name="TextBox 1">
            <a:extLst>
              <a:ext uri="{FF2B5EF4-FFF2-40B4-BE49-F238E27FC236}">
                <a16:creationId xmlns:a16="http://schemas.microsoft.com/office/drawing/2014/main" id="{7CD6726A-8479-4CC3-AE51-AE30B1C3B70B}"/>
              </a:ext>
            </a:extLst>
          </p:cNvPr>
          <p:cNvSpPr txBox="1"/>
          <p:nvPr/>
        </p:nvSpPr>
        <p:spPr>
          <a:xfrm>
            <a:off x="3952191" y="5277397"/>
            <a:ext cx="2542948" cy="369332"/>
          </a:xfrm>
          <a:prstGeom prst="rect">
            <a:avLst/>
          </a:prstGeom>
          <a:noFill/>
        </p:spPr>
        <p:txBody>
          <a:bodyPr wrap="square" rtlCol="0">
            <a:spAutoFit/>
          </a:bodyPr>
          <a:lstStyle/>
          <a:p>
            <a:r>
              <a:rPr lang="en-SG" dirty="0"/>
              <a:t>An example of a vector field</a:t>
            </a:r>
          </a:p>
        </p:txBody>
      </p:sp>
      <p:cxnSp>
        <p:nvCxnSpPr>
          <p:cNvPr id="9" name="Straight Arrow Connector 8">
            <a:extLst>
              <a:ext uri="{FF2B5EF4-FFF2-40B4-BE49-F238E27FC236}">
                <a16:creationId xmlns:a16="http://schemas.microsoft.com/office/drawing/2014/main" id="{EEBCAB2E-4435-4019-9AC3-8422473C587D}"/>
              </a:ext>
            </a:extLst>
          </p:cNvPr>
          <p:cNvCxnSpPr>
            <a:cxnSpLocks/>
            <a:endCxn id="12" idx="1"/>
          </p:cNvCxnSpPr>
          <p:nvPr/>
        </p:nvCxnSpPr>
        <p:spPr>
          <a:xfrm flipV="1">
            <a:off x="6463553" y="3139426"/>
            <a:ext cx="1398494" cy="430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9B11A0-492A-4779-A36A-6D05488BF840}"/>
                  </a:ext>
                </a:extLst>
              </p:cNvPr>
              <p:cNvSpPr txBox="1"/>
              <p:nvPr/>
            </p:nvSpPr>
            <p:spPr>
              <a:xfrm>
                <a:off x="7862047" y="2400762"/>
                <a:ext cx="2868706" cy="1477328"/>
              </a:xfrm>
              <a:prstGeom prst="rect">
                <a:avLst/>
              </a:prstGeom>
              <a:noFill/>
              <a:ln>
                <a:solidFill>
                  <a:schemeClr val="accent1"/>
                </a:solidFill>
              </a:ln>
            </p:spPr>
            <p:txBody>
              <a:bodyPr wrap="square" rtlCol="0">
                <a:spAutoFit/>
              </a:bodyPr>
              <a:lstStyle/>
              <a:p>
                <a:r>
                  <a:rPr lang="en-SG" dirty="0"/>
                  <a:t>Each vector is a pair  </a:t>
                </a:r>
              </a:p>
              <a:p>
                <a14:m>
                  <m:oMath xmlns:m="http://schemas.openxmlformats.org/officeDocument/2006/math">
                    <m:r>
                      <a:rPr lang="en-US" b="1" i="1" smtClean="0">
                        <a:latin typeface="Cambria Math" panose="02040503050406030204" pitchFamily="18" charset="0"/>
                      </a:rPr>
                      <m:t>𝒂</m:t>
                    </m:r>
                    <m:r>
                      <a:rPr lang="en-US" b="1" i="1" smtClean="0">
                        <a:latin typeface="Cambria Math" panose="02040503050406030204" pitchFamily="18" charset="0"/>
                      </a:rPr>
                      <m:t>=</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 </m:t>
                        </m:r>
                        <m:r>
                          <a:rPr lang="en-US" b="1" i="1" smtClean="0">
                            <a:latin typeface="Cambria Math" panose="02040503050406030204" pitchFamily="18" charset="0"/>
                          </a:rPr>
                          <m:t>𝒗</m:t>
                        </m:r>
                      </m:e>
                    </m:d>
                    <m:r>
                      <a:rPr lang="en-US" b="1" i="1">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𝒗</m:t>
                    </m:r>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𝐷</m:t>
                        </m:r>
                      </m:sup>
                    </m:sSup>
                  </m:oMath>
                </a14:m>
                <a:r>
                  <a:rPr lang="en-US" b="1" dirty="0"/>
                  <a:t> </a:t>
                </a:r>
                <a:r>
                  <a:rPr lang="en-US" dirty="0"/>
                  <a:t>such that v is a vector translated so that its tail is at x instead of the origin.</a:t>
                </a:r>
                <a:endParaRPr lang="en-US" b="1" dirty="0"/>
              </a:p>
            </p:txBody>
          </p:sp>
        </mc:Choice>
        <mc:Fallback xmlns="">
          <p:sp>
            <p:nvSpPr>
              <p:cNvPr id="12" name="TextBox 11">
                <a:extLst>
                  <a:ext uri="{FF2B5EF4-FFF2-40B4-BE49-F238E27FC236}">
                    <a16:creationId xmlns:a16="http://schemas.microsoft.com/office/drawing/2014/main" id="{959B11A0-492A-4779-A36A-6D05488BF840}"/>
                  </a:ext>
                </a:extLst>
              </p:cNvPr>
              <p:cNvSpPr txBox="1">
                <a:spLocks noRot="1" noChangeAspect="1" noMove="1" noResize="1" noEditPoints="1" noAdjustHandles="1" noChangeArrowheads="1" noChangeShapeType="1" noTextEdit="1"/>
              </p:cNvSpPr>
              <p:nvPr/>
            </p:nvSpPr>
            <p:spPr>
              <a:xfrm>
                <a:off x="7862047" y="2400762"/>
                <a:ext cx="2868706" cy="1477328"/>
              </a:xfrm>
              <a:prstGeom prst="rect">
                <a:avLst/>
              </a:prstGeom>
              <a:blipFill>
                <a:blip r:embed="rId4"/>
                <a:stretch>
                  <a:fillRect l="-1695" t="-1639" r="-1907" b="-5738"/>
                </a:stretch>
              </a:blipFill>
              <a:ln>
                <a:solidFill>
                  <a:schemeClr val="accent1"/>
                </a:solidFill>
              </a:ln>
            </p:spPr>
            <p:txBody>
              <a:bodyPr/>
              <a:lstStyle/>
              <a:p>
                <a:r>
                  <a:rPr lang="en-SG">
                    <a:noFill/>
                  </a:rPr>
                  <a:t> </a:t>
                </a:r>
              </a:p>
            </p:txBody>
          </p:sp>
        </mc:Fallback>
      </mc:AlternateContent>
    </p:spTree>
    <p:extLst>
      <p:ext uri="{BB962C8B-B14F-4D97-AF65-F5344CB8AC3E}">
        <p14:creationId xmlns:p14="http://schemas.microsoft.com/office/powerpoint/2010/main" val="2080086394"/>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Angle lines</Template>
  <TotalTime>7021</TotalTime>
  <Words>6546</Words>
  <Application>Microsoft Office PowerPoint</Application>
  <PresentationFormat>Widescreen</PresentationFormat>
  <Paragraphs>728</Paragraphs>
  <Slides>51</Slides>
  <Notes>51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51</vt:i4>
      </vt:variant>
    </vt:vector>
  </HeadingPairs>
  <TitlesOfParts>
    <vt:vector size="68" baseType="lpstr">
      <vt:lpstr>CMBX12</vt:lpstr>
      <vt:lpstr>CMMI12</vt:lpstr>
      <vt:lpstr>CMMI8</vt:lpstr>
      <vt:lpstr>CMR12</vt:lpstr>
      <vt:lpstr>CMR8</vt:lpstr>
      <vt:lpstr>CMS</vt:lpstr>
      <vt:lpstr>CMSY10</vt:lpstr>
      <vt:lpstr>Times-Bold</vt:lpstr>
      <vt:lpstr>Times-Roman</vt:lpstr>
      <vt:lpstr>arial</vt:lpstr>
      <vt:lpstr>arial</vt:lpstr>
      <vt:lpstr>Calibri</vt:lpstr>
      <vt:lpstr>Cambria Math</vt:lpstr>
      <vt:lpstr>Helvetica</vt:lpstr>
      <vt:lpstr>Univers Condensed Light</vt:lpstr>
      <vt:lpstr>Walbaum Display Light</vt:lpstr>
      <vt:lpstr>AngleLinesVTI</vt:lpstr>
      <vt:lpstr>Greedy Principal Flows</vt:lpstr>
      <vt:lpstr>PowerPoint Presentation</vt:lpstr>
      <vt:lpstr>Motivation and goal</vt:lpstr>
      <vt:lpstr>PowerPoint Presentation</vt:lpstr>
      <vt:lpstr>PowerPoint Presentation</vt:lpstr>
      <vt:lpstr>Definitions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Greedy principal 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Future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Hsien Yong, Sebastian Lie</dc:creator>
  <cp:lastModifiedBy>Sebastian Lie Hsien Yong</cp:lastModifiedBy>
  <cp:revision>427</cp:revision>
  <cp:lastPrinted>2021-03-30T04:18:17Z</cp:lastPrinted>
  <dcterms:created xsi:type="dcterms:W3CDTF">2021-03-16T08:54:08Z</dcterms:created>
  <dcterms:modified xsi:type="dcterms:W3CDTF">2021-06-04T09:10:53Z</dcterms:modified>
</cp:coreProperties>
</file>